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9" r:id="rId2"/>
    <p:sldId id="270" r:id="rId3"/>
    <p:sldId id="257" r:id="rId4"/>
    <p:sldId id="278" r:id="rId5"/>
    <p:sldId id="279" r:id="rId6"/>
    <p:sldId id="271" r:id="rId7"/>
    <p:sldId id="272" r:id="rId8"/>
    <p:sldId id="256" r:id="rId9"/>
    <p:sldId id="258" r:id="rId10"/>
    <p:sldId id="259" r:id="rId11"/>
    <p:sldId id="261" r:id="rId12"/>
    <p:sldId id="266" r:id="rId13"/>
    <p:sldId id="267" r:id="rId14"/>
    <p:sldId id="262" r:id="rId15"/>
    <p:sldId id="268" r:id="rId16"/>
    <p:sldId id="263" r:id="rId17"/>
    <p:sldId id="264" r:id="rId18"/>
    <p:sldId id="265" r:id="rId19"/>
    <p:sldId id="273" r:id="rId20"/>
    <p:sldId id="274" r:id="rId21"/>
    <p:sldId id="275" r:id="rId22"/>
    <p:sldId id="276" r:id="rId23"/>
    <p:sldId id="277"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6393B-1C09-4E4F-9B77-EB9020095276}" type="datetimeFigureOut">
              <a:rPr lang="en-US" smtClean="0"/>
              <a:t>4/28/2016</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F3D23A-435E-4118-85DA-4701F141356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611C500-324F-43DB-BEBD-CF585816617E}" type="slidenum">
              <a:rPr lang="ru-RU" smtClean="0"/>
              <a:pPr/>
              <a:t>5</a:t>
            </a:fld>
            <a:endParaRPr lang="ru-RU" dirty="0"/>
          </a:p>
        </p:txBody>
      </p:sp>
    </p:spTree>
    <p:extLst>
      <p:ext uri="{BB962C8B-B14F-4D97-AF65-F5344CB8AC3E}">
        <p14:creationId xmlns="" xmlns:p14="http://schemas.microsoft.com/office/powerpoint/2010/main" val="94600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F9F3D23A-435E-4118-85DA-4701F141356E}" type="slidenum">
              <a:rPr lang="en-US" smtClean="0"/>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28.04.2016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normativ.kontur.ru/document?moduleId=1&amp;documentId=241620&amp;promocode=095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normativ.kontur.ru/document?moduleId=1&amp;documentId=114073&amp;open=1&amp;promocode=095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normativ.kontur.ru/document?moduleId=1&amp;documentId=241620&amp;promocode=095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uhonline.ru/blanks-documents/blanks/233"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Президент Российской Федерации Владимир Путин:</a:t>
            </a:r>
            <a:endParaRPr lang="ru-RU" dirty="0"/>
          </a:p>
        </p:txBody>
      </p:sp>
      <p:sp>
        <p:nvSpPr>
          <p:cNvPr id="3" name="Содержимое 2"/>
          <p:cNvSpPr>
            <a:spLocks noGrp="1"/>
          </p:cNvSpPr>
          <p:nvPr>
            <p:ph sz="quarter" idx="1"/>
          </p:nvPr>
        </p:nvSpPr>
        <p:spPr>
          <a:xfrm>
            <a:off x="4355976" y="2276872"/>
            <a:ext cx="4176464" cy="3600400"/>
          </a:xfrm>
        </p:spPr>
        <p:txBody>
          <a:bodyPr>
            <a:normAutofit/>
          </a:bodyPr>
          <a:lstStyle/>
          <a:p>
            <a:pPr marL="0" indent="0">
              <a:buNone/>
            </a:pPr>
            <a:r>
              <a:rPr lang="ru-RU" i="1" dirty="0" smtClean="0"/>
              <a:t>«В ближайшие два года необходимо создать систему сертификации специалистов для приоритетных отраслей экономики»</a:t>
            </a:r>
            <a:endParaRPr lang="ru-RU" i="1" dirty="0"/>
          </a:p>
        </p:txBody>
      </p:sp>
      <p:pic>
        <p:nvPicPr>
          <p:cNvPr id="6146" name="Picture 2" descr="https://im3-tub-ru.yandex.net/i?id=aec10647b334fbc03a5855c812f689c9&amp;n=33&amp;h=215&amp;w=382"/>
          <p:cNvPicPr>
            <a:picLocks noChangeAspect="1" noChangeArrowheads="1"/>
          </p:cNvPicPr>
          <p:nvPr/>
        </p:nvPicPr>
        <p:blipFill>
          <a:blip r:embed="rId2" cstate="print"/>
          <a:srcRect/>
          <a:stretch>
            <a:fillRect/>
          </a:stretch>
        </p:blipFill>
        <p:spPr bwMode="auto">
          <a:xfrm>
            <a:off x="467544" y="2564904"/>
            <a:ext cx="3672408" cy="206693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
            </a:r>
            <a:br>
              <a:rPr lang="ru-RU" dirty="0" smtClean="0"/>
            </a:br>
            <a:r>
              <a:rPr lang="ru-RU" dirty="0" smtClean="0"/>
              <a:t>Обобщенные </a:t>
            </a:r>
            <a:r>
              <a:rPr lang="ru-RU" dirty="0" smtClean="0"/>
              <a:t>трудовые функции:</a:t>
            </a:r>
            <a:br>
              <a:rPr lang="ru-RU" dirty="0" smtClean="0"/>
            </a:br>
            <a:endParaRPr lang="ru-RU" dirty="0"/>
          </a:p>
        </p:txBody>
      </p:sp>
      <p:sp>
        <p:nvSpPr>
          <p:cNvPr id="3" name="Содержимое 2"/>
          <p:cNvSpPr>
            <a:spLocks noGrp="1"/>
          </p:cNvSpPr>
          <p:nvPr>
            <p:ph idx="1"/>
          </p:nvPr>
        </p:nvSpPr>
        <p:spPr/>
        <p:txBody>
          <a:bodyPr>
            <a:normAutofit/>
          </a:bodyPr>
          <a:lstStyle/>
          <a:p>
            <a:pPr lvl="0"/>
            <a:r>
              <a:rPr lang="ru-RU" sz="3600" dirty="0" smtClean="0"/>
              <a:t>Ведение </a:t>
            </a:r>
            <a:r>
              <a:rPr lang="ru-RU" sz="3600" dirty="0" smtClean="0"/>
              <a:t>бухгалтерского учета (для должности «бухгалтер»);</a:t>
            </a:r>
          </a:p>
          <a:p>
            <a:pPr lvl="0"/>
            <a:r>
              <a:rPr lang="ru-RU" sz="3600" dirty="0" smtClean="0"/>
              <a:t>Составление и представление финансовой отчетности (для должности «главный бухгалтер»).</a:t>
            </a:r>
          </a:p>
          <a:p>
            <a:pPr>
              <a:buNone/>
            </a:pPr>
            <a:r>
              <a:rPr lang="ru-RU" sz="3600" dirty="0" smtClean="0"/>
              <a:t>Для каждой из них определены специальные критерии. </a:t>
            </a:r>
            <a:endParaRPr lang="ru-RU"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600200"/>
          <a:ext cx="8229600" cy="5894832"/>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ru-RU" sz="1800" b="1" kern="1200" dirty="0" smtClean="0">
                          <a:solidFill>
                            <a:schemeClr val="lt1"/>
                          </a:solidFill>
                          <a:latin typeface="+mn-lt"/>
                          <a:ea typeface="+mn-ea"/>
                          <a:cs typeface="+mn-cs"/>
                        </a:rPr>
                        <a:t>Образование</a:t>
                      </a:r>
                      <a:endParaRPr lang="ru-RU" sz="1800" dirty="0"/>
                    </a:p>
                  </a:txBody>
                  <a:tcPr/>
                </a:tc>
                <a:tc>
                  <a:txBody>
                    <a:bodyPr/>
                    <a:lstStyle/>
                    <a:p>
                      <a:r>
                        <a:rPr lang="ru-RU" sz="1800" b="1" kern="1200" dirty="0" smtClean="0">
                          <a:solidFill>
                            <a:schemeClr val="lt1"/>
                          </a:solidFill>
                          <a:latin typeface="+mn-lt"/>
                          <a:ea typeface="+mn-ea"/>
                          <a:cs typeface="+mn-cs"/>
                        </a:rPr>
                        <a:t>Опыт</a:t>
                      </a:r>
                      <a:endParaRPr lang="ru-RU" sz="1800" dirty="0"/>
                    </a:p>
                  </a:txBody>
                  <a:tcPr/>
                </a:tc>
                <a:tc>
                  <a:txBody>
                    <a:bodyPr/>
                    <a:lstStyle/>
                    <a:p>
                      <a:r>
                        <a:rPr lang="ru-RU" sz="1800" b="1" kern="1200" dirty="0" smtClean="0">
                          <a:solidFill>
                            <a:schemeClr val="lt1"/>
                          </a:solidFill>
                          <a:latin typeface="+mn-lt"/>
                          <a:ea typeface="+mn-ea"/>
                          <a:cs typeface="+mn-cs"/>
                        </a:rPr>
                        <a:t>Трудовые функции</a:t>
                      </a:r>
                      <a:endParaRPr lang="ru-RU"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 среднее профессиональное образование (по программам подготовки специалистов среднего звена);</a:t>
                      </a:r>
                    </a:p>
                    <a:p>
                      <a:endParaRPr lang="ru-RU" sz="1800" dirty="0"/>
                    </a:p>
                  </a:txBody>
                  <a:tcPr/>
                </a:tc>
                <a:tc>
                  <a:txBody>
                    <a:bodyPr/>
                    <a:lstStyle/>
                    <a:p>
                      <a:r>
                        <a:rPr lang="ru-RU" sz="1800" kern="1200" dirty="0" smtClean="0">
                          <a:solidFill>
                            <a:schemeClr val="dk1"/>
                          </a:solidFill>
                          <a:latin typeface="+mn-lt"/>
                          <a:ea typeface="+mn-ea"/>
                          <a:cs typeface="+mn-cs"/>
                        </a:rPr>
                        <a:t>При специальной подготовке по учету и контролю — не менее трех лет.</a:t>
                      </a:r>
                      <a:endParaRPr lang="ru-RU" sz="1800" dirty="0"/>
                    </a:p>
                  </a:txBody>
                  <a:tcPr/>
                </a:tc>
                <a:tc>
                  <a:txBody>
                    <a:bodyPr/>
                    <a:lstStyle/>
                    <a:p>
                      <a:pPr>
                        <a:lnSpc>
                          <a:spcPct val="115000"/>
                        </a:lnSpc>
                        <a:spcBef>
                          <a:spcPts val="750"/>
                        </a:spcBef>
                        <a:spcAft>
                          <a:spcPts val="1050"/>
                        </a:spcAft>
                      </a:pPr>
                      <a:r>
                        <a:rPr lang="ru-RU" sz="1800" dirty="0">
                          <a:latin typeface="Times New Roman"/>
                          <a:ea typeface="Times New Roman"/>
                          <a:cs typeface="Times New Roman"/>
                        </a:rPr>
                        <a:t>Принятие к учету первичных учетных документов о фактах хозяйственной жизни.</a:t>
                      </a:r>
                      <a:endParaRPr lang="ru-RU" sz="1800" dirty="0">
                        <a:latin typeface="Calibri"/>
                        <a:ea typeface="Calibri"/>
                        <a:cs typeface="Times New Roman"/>
                      </a:endParaRPr>
                    </a:p>
                  </a:txBody>
                  <a:tcPr marL="95250" marR="95250" marT="95250" marB="9525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 дополнительное профессиональное образование по специальным программам.</a:t>
                      </a:r>
                    </a:p>
                    <a:p>
                      <a:endParaRPr lang="ru-RU" sz="1800" dirty="0"/>
                    </a:p>
                  </a:txBody>
                  <a:tcPr/>
                </a:tc>
                <a:tc>
                  <a:txBody>
                    <a:bodyPr/>
                    <a:lstStyle/>
                    <a:p>
                      <a:endParaRPr lang="ru-RU" sz="1800"/>
                    </a:p>
                  </a:txBody>
                  <a:tcPr/>
                </a:tc>
                <a:tc>
                  <a:txBody>
                    <a:bodyPr/>
                    <a:lstStyle/>
                    <a:p>
                      <a:pPr>
                        <a:lnSpc>
                          <a:spcPct val="115000"/>
                        </a:lnSpc>
                        <a:spcBef>
                          <a:spcPts val="750"/>
                        </a:spcBef>
                        <a:spcAft>
                          <a:spcPts val="1050"/>
                        </a:spcAft>
                      </a:pPr>
                      <a:r>
                        <a:rPr lang="ru-RU" sz="1800" dirty="0">
                          <a:latin typeface="Times New Roman"/>
                          <a:ea typeface="Times New Roman"/>
                          <a:cs typeface="Times New Roman"/>
                        </a:rPr>
                        <a:t>Денежное измерение объектов бухгалтерского учета и </a:t>
                      </a:r>
                      <a:r>
                        <a:rPr lang="ru-RU" sz="1800" dirty="0" smtClean="0">
                          <a:latin typeface="Times New Roman"/>
                          <a:ea typeface="Times New Roman"/>
                          <a:cs typeface="Times New Roman"/>
                        </a:rPr>
                        <a:t>текущая </a:t>
                      </a:r>
                      <a:r>
                        <a:rPr lang="ru-RU" sz="1800" dirty="0">
                          <a:latin typeface="Times New Roman"/>
                          <a:ea typeface="Times New Roman"/>
                          <a:cs typeface="Times New Roman"/>
                        </a:rPr>
                        <a:t>группировка фактов хозяйственной </a:t>
                      </a:r>
                      <a:r>
                        <a:rPr lang="ru-RU" sz="1800" dirty="0" smtClean="0">
                          <a:latin typeface="Times New Roman"/>
                          <a:ea typeface="Times New Roman"/>
                          <a:cs typeface="Times New Roman"/>
                        </a:rPr>
                        <a:t>жизни       </a:t>
                      </a:r>
                    </a:p>
                    <a:p>
                      <a:pPr>
                        <a:lnSpc>
                          <a:spcPct val="115000"/>
                        </a:lnSpc>
                        <a:spcBef>
                          <a:spcPts val="750"/>
                        </a:spcBef>
                        <a:spcAft>
                          <a:spcPts val="1050"/>
                        </a:spcAft>
                      </a:pPr>
                      <a:r>
                        <a:rPr lang="ru-RU" sz="1800" dirty="0" smtClean="0">
                          <a:latin typeface="Times New Roman"/>
                          <a:ea typeface="Times New Roman"/>
                          <a:cs typeface="Times New Roman"/>
                        </a:rPr>
                        <a:t>  Итоговое обобщение фактов хозяйственной жизни</a:t>
                      </a:r>
                    </a:p>
                    <a:p>
                      <a:pPr>
                        <a:lnSpc>
                          <a:spcPct val="115000"/>
                        </a:lnSpc>
                        <a:spcBef>
                          <a:spcPts val="750"/>
                        </a:spcBef>
                        <a:spcAft>
                          <a:spcPts val="1050"/>
                        </a:spcAft>
                      </a:pPr>
                      <a:r>
                        <a:rPr lang="ru-RU" sz="1800" dirty="0" smtClean="0">
                          <a:latin typeface="Times New Roman"/>
                          <a:ea typeface="Times New Roman"/>
                          <a:cs typeface="Times New Roman"/>
                        </a:rPr>
                        <a:t>.</a:t>
                      </a:r>
                      <a:endParaRPr lang="ru-RU" sz="1800" dirty="0">
                        <a:latin typeface="Calibri"/>
                        <a:ea typeface="Calibri"/>
                        <a:cs typeface="Times New Roman"/>
                      </a:endParaRPr>
                    </a:p>
                  </a:txBody>
                  <a:tcPr marL="95250" marR="95250" marT="95250" marB="95250"/>
                </a:tc>
              </a:tr>
            </a:tbl>
          </a:graphicData>
        </a:graphic>
      </p:graphicFrame>
      <p:sp>
        <p:nvSpPr>
          <p:cNvPr id="5" name="Заголовок 4"/>
          <p:cNvSpPr>
            <a:spLocks noGrp="1"/>
          </p:cNvSpPr>
          <p:nvPr>
            <p:ph type="title"/>
          </p:nvPr>
        </p:nvSpPr>
        <p:spPr/>
        <p:txBody>
          <a:bodyPr/>
          <a:lstStyle/>
          <a:p>
            <a:r>
              <a:rPr lang="ru-RU" b="1" i="1" dirty="0" smtClean="0"/>
              <a:t>Ведение бухгалтерского учета</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Аудитор</a:t>
            </a:r>
            <a:endParaRPr lang="ru-RU" dirty="0"/>
          </a:p>
        </p:txBody>
      </p:sp>
      <p:sp>
        <p:nvSpPr>
          <p:cNvPr id="3" name="Содержимое 2"/>
          <p:cNvSpPr>
            <a:spLocks noGrp="1"/>
          </p:cNvSpPr>
          <p:nvPr>
            <p:ph idx="1"/>
          </p:nvPr>
        </p:nvSpPr>
        <p:spPr/>
        <p:txBody>
          <a:bodyPr>
            <a:normAutofit/>
          </a:bodyPr>
          <a:lstStyle/>
          <a:p>
            <a:r>
              <a:rPr lang="ru-RU" sz="4000" dirty="0" smtClean="0"/>
              <a:t>Профессиональный стандарт «Аудитор» утвержден приказом Минтруда России от 19.10.2015 N 728н (зарегистрирован в Минюсте России 23.11.2015 N 39802) и вступает в силу 06 декабря 2015 года. </a:t>
            </a:r>
            <a:endParaRPr lang="ru-RU"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77500" lnSpcReduction="20000"/>
          </a:bodyPr>
          <a:lstStyle/>
          <a:p>
            <a:pPr>
              <a:buNone/>
            </a:pPr>
            <a:r>
              <a:rPr lang="ru-RU" sz="3400" dirty="0" smtClean="0"/>
              <a:t>О</a:t>
            </a:r>
            <a:r>
              <a:rPr lang="ru-RU" sz="3400" dirty="0" smtClean="0"/>
              <a:t>бобщенные функции:</a:t>
            </a:r>
            <a:endParaRPr lang="ru-RU" sz="3400" dirty="0" smtClean="0"/>
          </a:p>
          <a:p>
            <a:pPr lvl="0"/>
            <a:r>
              <a:rPr lang="ru-RU" sz="3400" dirty="0" smtClean="0"/>
              <a:t>осуществление вспомогательных функций при выполнении аудиторского задания и оказании прочих услуг, связанных с аудиторской деятельностью;</a:t>
            </a:r>
          </a:p>
          <a:p>
            <a:pPr lvl="0"/>
            <a:r>
              <a:rPr lang="ru-RU" sz="3400" dirty="0" smtClean="0"/>
              <a:t>выполнение аудиторского задания и оказание прочих услуг, связанных с аудиторской деятельностью;</a:t>
            </a:r>
          </a:p>
          <a:p>
            <a:pPr lvl="0"/>
            <a:r>
              <a:rPr lang="ru-RU" sz="3400" dirty="0" smtClean="0"/>
              <a:t>руководство выполнением аудиторского задания и контроль качества в отношении аудиторских заданий;</a:t>
            </a:r>
          </a:p>
          <a:p>
            <a:pPr lvl="0"/>
            <a:r>
              <a:rPr lang="ru-RU" sz="3400" dirty="0" smtClean="0"/>
              <a:t>управление рисками и контроль качества при выполнении аудиторских заданий и оказании прочих услуг, связанных с аудиторской деятельностью;</a:t>
            </a:r>
          </a:p>
          <a:p>
            <a:pPr lvl="0"/>
            <a:r>
              <a:rPr lang="ru-RU" sz="3400" dirty="0" smtClean="0"/>
              <a:t>методическое обеспечение аудиторской деятельности;</a:t>
            </a:r>
          </a:p>
          <a:p>
            <a:pPr lvl="0"/>
            <a:r>
              <a:rPr lang="ru-RU" sz="3400" dirty="0" smtClean="0"/>
              <a:t>руководство подразделением аудиторской организации;</a:t>
            </a:r>
          </a:p>
          <a:p>
            <a:pPr lvl="0"/>
            <a:r>
              <a:rPr lang="ru-RU" sz="3400" dirty="0" smtClean="0"/>
              <a:t>руководство аудиторской организацией.</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2400" b="1" i="1" dirty="0" smtClean="0"/>
              <a:t>Применение профессионального стандарта работодателями</a:t>
            </a:r>
            <a:endParaRPr lang="ru-RU" sz="2400" dirty="0"/>
          </a:p>
        </p:txBody>
      </p:sp>
      <p:graphicFrame>
        <p:nvGraphicFramePr>
          <p:cNvPr id="4" name="Содержимое 3"/>
          <p:cNvGraphicFramePr>
            <a:graphicFrameLocks noGrp="1"/>
          </p:cNvGraphicFramePr>
          <p:nvPr>
            <p:ph idx="1"/>
          </p:nvPr>
        </p:nvGraphicFramePr>
        <p:xfrm>
          <a:off x="428596" y="928670"/>
          <a:ext cx="8229600" cy="6182807"/>
        </p:xfrm>
        <a:graphic>
          <a:graphicData uri="http://schemas.openxmlformats.org/drawingml/2006/table">
            <a:tbl>
              <a:tblPr firstRow="1" bandRow="1">
                <a:tableStyleId>{5C22544A-7EE6-4342-B048-85BDC9FD1C3A}</a:tableStyleId>
              </a:tblPr>
              <a:tblGrid>
                <a:gridCol w="3071834"/>
                <a:gridCol w="5157766"/>
              </a:tblGrid>
              <a:tr h="370840">
                <a:tc>
                  <a:txBody>
                    <a:bodyPr/>
                    <a:lstStyle/>
                    <a:p>
                      <a:pPr algn="ctr">
                        <a:lnSpc>
                          <a:spcPct val="115000"/>
                        </a:lnSpc>
                        <a:spcBef>
                          <a:spcPts val="750"/>
                        </a:spcBef>
                        <a:spcAft>
                          <a:spcPts val="1050"/>
                        </a:spcAft>
                      </a:pPr>
                      <a:r>
                        <a:rPr lang="ru-RU" sz="1200" b="1" dirty="0">
                          <a:solidFill>
                            <a:srgbClr val="FFFFFF"/>
                          </a:solidFill>
                          <a:latin typeface="Times New Roman"/>
                          <a:ea typeface="Times New Roman"/>
                          <a:cs typeface="Times New Roman"/>
                        </a:rPr>
                        <a:t>Применение</a:t>
                      </a:r>
                      <a:endParaRPr lang="ru-RU" sz="1200" dirty="0">
                        <a:latin typeface="Calibri"/>
                        <a:ea typeface="Calibri"/>
                        <a:cs typeface="Times New Roman"/>
                      </a:endParaRPr>
                    </a:p>
                  </a:txBody>
                  <a:tcPr marL="95250" marR="95250" marT="95250" marB="95250"/>
                </a:tc>
                <a:tc>
                  <a:txBody>
                    <a:bodyPr/>
                    <a:lstStyle/>
                    <a:p>
                      <a:pPr algn="ctr">
                        <a:lnSpc>
                          <a:spcPct val="115000"/>
                        </a:lnSpc>
                        <a:spcBef>
                          <a:spcPts val="750"/>
                        </a:spcBef>
                        <a:spcAft>
                          <a:spcPts val="1050"/>
                        </a:spcAft>
                      </a:pPr>
                      <a:r>
                        <a:rPr lang="ru-RU" sz="1200" b="1">
                          <a:solidFill>
                            <a:srgbClr val="FFFFFF"/>
                          </a:solidFill>
                          <a:latin typeface="Times New Roman"/>
                          <a:ea typeface="Times New Roman"/>
                          <a:cs typeface="Times New Roman"/>
                        </a:rPr>
                        <a:t>Комментарий</a:t>
                      </a:r>
                      <a:endParaRPr lang="ru-RU" sz="1200">
                        <a:latin typeface="Calibri"/>
                        <a:ea typeface="Calibri"/>
                        <a:cs typeface="Times New Roman"/>
                      </a:endParaRPr>
                    </a:p>
                  </a:txBody>
                  <a:tcPr marL="95250" marR="95250" marT="95250" marB="95250"/>
                </a:tc>
              </a:tr>
              <a:tr h="370840">
                <a:tc>
                  <a:txBody>
                    <a:bodyPr/>
                    <a:lstStyle/>
                    <a:p>
                      <a:pPr>
                        <a:lnSpc>
                          <a:spcPct val="115000"/>
                        </a:lnSpc>
                        <a:spcBef>
                          <a:spcPts val="750"/>
                        </a:spcBef>
                        <a:spcAft>
                          <a:spcPts val="1050"/>
                        </a:spcAft>
                      </a:pPr>
                      <a:r>
                        <a:rPr lang="ru-RU" sz="1400" dirty="0">
                          <a:latin typeface="Times New Roman"/>
                          <a:ea typeface="Times New Roman"/>
                          <a:cs typeface="Times New Roman"/>
                        </a:rPr>
                        <a:t>При формировании кадровой политики и управлении персоналом.</a:t>
                      </a:r>
                      <a:endParaRPr lang="ru-RU" sz="1400" dirty="0">
                        <a:latin typeface="Calibri"/>
                        <a:ea typeface="Calibri"/>
                        <a:cs typeface="Times New Roman"/>
                      </a:endParaRPr>
                    </a:p>
                  </a:txBody>
                  <a:tcPr marL="95250" marR="95250" marT="95250" marB="95250"/>
                </a:tc>
                <a:tc>
                  <a:txBody>
                    <a:bodyPr/>
                    <a:lstStyle/>
                    <a:p>
                      <a:pPr>
                        <a:lnSpc>
                          <a:spcPct val="115000"/>
                        </a:lnSpc>
                        <a:spcBef>
                          <a:spcPts val="750"/>
                        </a:spcBef>
                        <a:spcAft>
                          <a:spcPts val="1050"/>
                        </a:spcAft>
                      </a:pPr>
                      <a:r>
                        <a:rPr lang="ru-RU" sz="1400">
                          <a:latin typeface="Times New Roman"/>
                          <a:ea typeface="Times New Roman"/>
                          <a:cs typeface="Times New Roman"/>
                        </a:rPr>
                        <a:t>Например, на основе профстандарта в кадровой политике можно описать основные требования к персоналу.</a:t>
                      </a:r>
                      <a:endParaRPr lang="ru-RU" sz="1400">
                        <a:latin typeface="Calibri"/>
                        <a:ea typeface="Calibri"/>
                        <a:cs typeface="Times New Roman"/>
                      </a:endParaRPr>
                    </a:p>
                  </a:txBody>
                  <a:tcPr marL="95250" marR="95250" marT="95250" marB="95250"/>
                </a:tc>
              </a:tr>
              <a:tr h="370840">
                <a:tc>
                  <a:txBody>
                    <a:bodyPr/>
                    <a:lstStyle/>
                    <a:p>
                      <a:pPr>
                        <a:lnSpc>
                          <a:spcPct val="115000"/>
                        </a:lnSpc>
                        <a:spcBef>
                          <a:spcPts val="750"/>
                        </a:spcBef>
                        <a:spcAft>
                          <a:spcPts val="1050"/>
                        </a:spcAft>
                      </a:pPr>
                      <a:r>
                        <a:rPr lang="ru-RU" sz="1400" dirty="0">
                          <a:latin typeface="Times New Roman"/>
                          <a:ea typeface="Times New Roman"/>
                          <a:cs typeface="Times New Roman"/>
                        </a:rPr>
                        <a:t>При организации обучения.</a:t>
                      </a:r>
                      <a:endParaRPr lang="ru-RU" sz="1400" dirty="0">
                        <a:latin typeface="Calibri"/>
                        <a:ea typeface="Calibri"/>
                        <a:cs typeface="Times New Roman"/>
                      </a:endParaRPr>
                    </a:p>
                  </a:txBody>
                  <a:tcPr marL="95250" marR="95250" marT="95250" marB="95250"/>
                </a:tc>
                <a:tc>
                  <a:txBody>
                    <a:bodyPr/>
                    <a:lstStyle/>
                    <a:p>
                      <a:pPr>
                        <a:lnSpc>
                          <a:spcPct val="115000"/>
                        </a:lnSpc>
                        <a:spcBef>
                          <a:spcPts val="750"/>
                        </a:spcBef>
                        <a:spcAft>
                          <a:spcPts val="1050"/>
                        </a:spcAft>
                      </a:pPr>
                      <a:r>
                        <a:rPr lang="ru-RU" sz="1400">
                          <a:latin typeface="Times New Roman"/>
                          <a:ea typeface="Times New Roman"/>
                          <a:cs typeface="Times New Roman"/>
                        </a:rPr>
                        <a:t>При выборе обучающих программ работодатель может опираться на профессиональный стандарт. Так, профстандартом предусмотрено, что главный бухгалтер должен уметь пользоваться компьютерными программами для ведения бухучета. Поэтому при необходимости, работодатель может направить работника на обучение по этой теме.</a:t>
                      </a:r>
                      <a:endParaRPr lang="ru-RU" sz="1400">
                        <a:latin typeface="Calibri"/>
                        <a:ea typeface="Calibri"/>
                        <a:cs typeface="Times New Roman"/>
                      </a:endParaRPr>
                    </a:p>
                  </a:txBody>
                  <a:tcPr marL="95250" marR="95250" marT="95250" marB="95250"/>
                </a:tc>
              </a:tr>
              <a:tr h="370840">
                <a:tc>
                  <a:txBody>
                    <a:bodyPr/>
                    <a:lstStyle/>
                    <a:p>
                      <a:pPr>
                        <a:lnSpc>
                          <a:spcPct val="115000"/>
                        </a:lnSpc>
                        <a:spcBef>
                          <a:spcPts val="750"/>
                        </a:spcBef>
                        <a:spcAft>
                          <a:spcPts val="1050"/>
                        </a:spcAft>
                      </a:pPr>
                      <a:r>
                        <a:rPr lang="ru-RU" sz="1400" dirty="0">
                          <a:latin typeface="Times New Roman"/>
                          <a:ea typeface="Times New Roman"/>
                          <a:cs typeface="Times New Roman"/>
                        </a:rPr>
                        <a:t>При организации  аттестации.</a:t>
                      </a:r>
                      <a:endParaRPr lang="ru-RU" sz="1400" dirty="0">
                        <a:latin typeface="Calibri"/>
                        <a:ea typeface="Calibri"/>
                        <a:cs typeface="Times New Roman"/>
                      </a:endParaRPr>
                    </a:p>
                  </a:txBody>
                  <a:tcPr marL="95250" marR="95250" marT="95250" marB="95250"/>
                </a:tc>
                <a:tc>
                  <a:txBody>
                    <a:bodyPr/>
                    <a:lstStyle/>
                    <a:p>
                      <a:pPr>
                        <a:lnSpc>
                          <a:spcPct val="115000"/>
                        </a:lnSpc>
                        <a:spcBef>
                          <a:spcPts val="750"/>
                        </a:spcBef>
                        <a:spcAft>
                          <a:spcPts val="1050"/>
                        </a:spcAft>
                      </a:pPr>
                      <a:r>
                        <a:rPr lang="ru-RU" sz="1400">
                          <a:latin typeface="Times New Roman"/>
                          <a:ea typeface="Times New Roman"/>
                          <a:cs typeface="Times New Roman"/>
                        </a:rPr>
                        <a:t>Критерии оценки уровня квалификации работников работодатель может взять из профстандарта и закрепить их в «Положении о проведении аттестации».</a:t>
                      </a:r>
                      <a:endParaRPr lang="ru-RU" sz="1400">
                        <a:latin typeface="Calibri"/>
                        <a:ea typeface="Calibri"/>
                        <a:cs typeface="Times New Roman"/>
                      </a:endParaRPr>
                    </a:p>
                  </a:txBody>
                  <a:tcPr marL="95250" marR="95250" marT="95250" marB="95250"/>
                </a:tc>
              </a:tr>
              <a:tr h="370840">
                <a:tc>
                  <a:txBody>
                    <a:bodyPr/>
                    <a:lstStyle/>
                    <a:p>
                      <a:pPr>
                        <a:lnSpc>
                          <a:spcPct val="115000"/>
                        </a:lnSpc>
                        <a:spcBef>
                          <a:spcPts val="750"/>
                        </a:spcBef>
                        <a:spcAft>
                          <a:spcPts val="1050"/>
                        </a:spcAft>
                      </a:pPr>
                      <a:r>
                        <a:rPr lang="ru-RU" sz="1400" dirty="0">
                          <a:latin typeface="Times New Roman"/>
                          <a:ea typeface="Times New Roman"/>
                          <a:cs typeface="Times New Roman"/>
                        </a:rPr>
                        <a:t>При разработке должностных инструкций.</a:t>
                      </a:r>
                      <a:endParaRPr lang="ru-RU" sz="1400" dirty="0">
                        <a:latin typeface="Calibri"/>
                        <a:ea typeface="Calibri"/>
                        <a:cs typeface="Times New Roman"/>
                      </a:endParaRPr>
                    </a:p>
                  </a:txBody>
                  <a:tcPr marL="95250" marR="95250" marT="95250" marB="95250"/>
                </a:tc>
                <a:tc>
                  <a:txBody>
                    <a:bodyPr/>
                    <a:lstStyle/>
                    <a:p>
                      <a:pPr>
                        <a:lnSpc>
                          <a:spcPct val="115000"/>
                        </a:lnSpc>
                        <a:spcBef>
                          <a:spcPts val="750"/>
                        </a:spcBef>
                        <a:spcAft>
                          <a:spcPts val="1050"/>
                        </a:spcAft>
                      </a:pPr>
                      <a:r>
                        <a:rPr lang="ru-RU" sz="1400" dirty="0">
                          <a:latin typeface="Times New Roman"/>
                          <a:ea typeface="Times New Roman"/>
                          <a:cs typeface="Times New Roman"/>
                        </a:rPr>
                        <a:t>В должностной инструкции обычно прописываются содержание, объем должностных обязанностей, а также квалификационные требования, предъявляемые к занимаемой должности. Теперь при разработке должностных инструкций работников бухгалтерии за основу можно взять профессиональный стандарт. Такой подход может помочь избежать, к примеру, дублирования функций на разных участках работы.</a:t>
                      </a:r>
                      <a:endParaRPr lang="ru-RU" sz="1400" dirty="0">
                        <a:latin typeface="Calibri"/>
                        <a:ea typeface="Calibri"/>
                        <a:cs typeface="Times New Roman"/>
                      </a:endParaRPr>
                    </a:p>
                  </a:txBody>
                  <a:tcPr marL="95250" marR="95250" marT="95250" marB="95250"/>
                </a:tc>
              </a:tr>
              <a:tr h="370840">
                <a:tc>
                  <a:txBody>
                    <a:bodyPr/>
                    <a:lstStyle/>
                    <a:p>
                      <a:pPr>
                        <a:lnSpc>
                          <a:spcPct val="115000"/>
                        </a:lnSpc>
                        <a:spcBef>
                          <a:spcPts val="750"/>
                        </a:spcBef>
                        <a:spcAft>
                          <a:spcPts val="1050"/>
                        </a:spcAft>
                      </a:pPr>
                      <a:r>
                        <a:rPr lang="ru-RU" sz="1400" dirty="0">
                          <a:latin typeface="Times New Roman"/>
                          <a:ea typeface="Times New Roman"/>
                          <a:cs typeface="Times New Roman"/>
                        </a:rPr>
                        <a:t>При установлении систем оплат труда.</a:t>
                      </a:r>
                      <a:endParaRPr lang="ru-RU" sz="1400" dirty="0">
                        <a:latin typeface="Calibri"/>
                        <a:ea typeface="Calibri"/>
                        <a:cs typeface="Times New Roman"/>
                      </a:endParaRPr>
                    </a:p>
                  </a:txBody>
                  <a:tcPr marL="95250" marR="95250" marT="95250" marB="95250"/>
                </a:tc>
                <a:tc>
                  <a:txBody>
                    <a:bodyPr/>
                    <a:lstStyle/>
                    <a:p>
                      <a:pPr>
                        <a:lnSpc>
                          <a:spcPct val="115000"/>
                        </a:lnSpc>
                        <a:spcBef>
                          <a:spcPts val="750"/>
                        </a:spcBef>
                        <a:spcAft>
                          <a:spcPts val="1050"/>
                        </a:spcAft>
                      </a:pPr>
                      <a:r>
                        <a:rPr lang="ru-RU" sz="1400" dirty="0">
                          <a:latin typeface="Times New Roman"/>
                          <a:ea typeface="Times New Roman"/>
                          <a:cs typeface="Times New Roman"/>
                        </a:rPr>
                        <a:t>При утверждении должностных окладов можно ориентироваться на уровни квалификации, определенные </a:t>
                      </a:r>
                      <a:r>
                        <a:rPr lang="ru-RU" sz="1400" dirty="0" err="1">
                          <a:latin typeface="Times New Roman"/>
                          <a:ea typeface="Times New Roman"/>
                          <a:cs typeface="Times New Roman"/>
                        </a:rPr>
                        <a:t>профстандартом</a:t>
                      </a:r>
                      <a:r>
                        <a:rPr lang="ru-RU" sz="1400" dirty="0">
                          <a:latin typeface="Times New Roman"/>
                          <a:ea typeface="Times New Roman"/>
                          <a:cs typeface="Times New Roman"/>
                        </a:rPr>
                        <a:t>.</a:t>
                      </a:r>
                      <a:endParaRPr lang="ru-RU" sz="1400" dirty="0">
                        <a:latin typeface="Calibri"/>
                        <a:ea typeface="Calibri"/>
                        <a:cs typeface="Times New Roman"/>
                      </a:endParaRPr>
                    </a:p>
                  </a:txBody>
                  <a:tcPr marL="95250" marR="95250" marT="95250" marB="9525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lnSpcReduction="10000"/>
          </a:bodyPr>
          <a:lstStyle/>
          <a:p>
            <a:r>
              <a:rPr lang="ru-RU" dirty="0" smtClean="0"/>
              <a:t>Стандарт определил перечень трудовых действий, а также требования к образованию, опыту практической работы и особые условия  допуска к работе. Функциональная карта вида профессиональной деятельности также содержит возможные наименования должностей, профессий. начиная с помощников аудитора (ассистентов, специалистов) и заканчивая контролирующим и управленческим персоналом аудиторских организаций.</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a:bodyPr>
          <a:lstStyle/>
          <a:p>
            <a:pPr>
              <a:buNone/>
            </a:pPr>
            <a:r>
              <a:rPr lang="ru-RU" sz="4000" dirty="0" smtClean="0"/>
              <a:t>На сегодняшний день законодательство не содержит положений, обязывающих работодателей применять профессиональные стандарты в обязательном порядке.</a:t>
            </a:r>
            <a:br>
              <a:rPr lang="ru-RU" sz="4000" dirty="0" smtClean="0"/>
            </a:br>
            <a:endParaRPr lang="ru-RU"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336704"/>
          </a:xfrm>
        </p:spPr>
        <p:txBody>
          <a:bodyPr>
            <a:normAutofit fontScale="92500" lnSpcReduction="10000"/>
          </a:bodyPr>
          <a:lstStyle/>
          <a:p>
            <a:r>
              <a:rPr lang="ru-RU" dirty="0" smtClean="0"/>
              <a:t>Н</a:t>
            </a:r>
            <a:r>
              <a:rPr lang="ru-RU" dirty="0" smtClean="0"/>
              <a:t>ельзя </a:t>
            </a:r>
            <a:r>
              <a:rPr lang="ru-RU" dirty="0" smtClean="0"/>
              <a:t>применять </a:t>
            </a:r>
            <a:r>
              <a:rPr lang="ru-RU" dirty="0" err="1" smtClean="0"/>
              <a:t>профстандарты</a:t>
            </a:r>
            <a:r>
              <a:rPr lang="ru-RU" dirty="0" smtClean="0"/>
              <a:t> во вред работникам. Предположим, что бухгалтер по некоторым параметрам не соответствует критериям, прописанным в </a:t>
            </a:r>
            <a:r>
              <a:rPr lang="ru-RU" dirty="0" err="1" smtClean="0"/>
              <a:t>профстандарте</a:t>
            </a:r>
            <a:r>
              <a:rPr lang="ru-RU" dirty="0" smtClean="0"/>
              <a:t>. Однако несоответствие этим критериям не является основанием для расторжения трудового договора по инициативе работодателя (</a:t>
            </a:r>
            <a:r>
              <a:rPr lang="ru-RU" dirty="0" smtClean="0">
                <a:hlinkClick r:id="rId2"/>
              </a:rPr>
              <a:t>ст. 81</a:t>
            </a:r>
            <a:r>
              <a:rPr lang="ru-RU" dirty="0" smtClean="0"/>
              <a:t> ТК РФ). </a:t>
            </a:r>
            <a:endParaRPr lang="ru-RU" dirty="0" smtClean="0"/>
          </a:p>
          <a:p>
            <a:pPr>
              <a:buNone/>
            </a:pPr>
            <a:r>
              <a:rPr lang="ru-RU" dirty="0" smtClean="0">
                <a:solidFill>
                  <a:srgbClr val="FF0000"/>
                </a:solidFill>
              </a:rPr>
              <a:t>Уволить </a:t>
            </a:r>
            <a:r>
              <a:rPr lang="ru-RU" dirty="0" smtClean="0">
                <a:solidFill>
                  <a:srgbClr val="FF0000"/>
                </a:solidFill>
              </a:rPr>
              <a:t>работника можно </a:t>
            </a:r>
            <a:r>
              <a:rPr lang="ru-RU" dirty="0" smtClean="0">
                <a:solidFill>
                  <a:srgbClr val="FF0000"/>
                </a:solidFill>
              </a:rPr>
              <a:t>только: </a:t>
            </a:r>
          </a:p>
          <a:p>
            <a:r>
              <a:rPr lang="ru-RU" dirty="0" smtClean="0"/>
              <a:t>из-за</a:t>
            </a:r>
            <a:r>
              <a:rPr lang="ru-RU" dirty="0" smtClean="0"/>
              <a:t> несоответствия занимаемой должности или выполняемой работе вследствие недостаточной квалификации, подтвержденной результатами аттестации (п. 3 ч. 1 </a:t>
            </a:r>
            <a:r>
              <a:rPr lang="ru-RU" dirty="0" smtClean="0">
                <a:hlinkClick r:id="rId2"/>
              </a:rPr>
              <a:t>ст. 81</a:t>
            </a:r>
            <a:r>
              <a:rPr lang="ru-RU" dirty="0" smtClean="0"/>
              <a:t> ТК РФ).</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92500"/>
          </a:bodyPr>
          <a:lstStyle/>
          <a:p>
            <a:r>
              <a:rPr lang="ru-RU" dirty="0" smtClean="0"/>
              <a:t>Также работодатель не вправе самостоятельно менять действующие должностные инструкции в связи с утверждением профессионального стандарта. Если поправки в должностную инструкцию предполагают внесение изменений в трудовой договор (в связи с расширением трудовой функции работника), то необходимо письменно предупредить работника и получить его согласие на продолжение трудовых отношений (письмо </a:t>
            </a:r>
            <a:r>
              <a:rPr lang="ru-RU" dirty="0" err="1" smtClean="0"/>
              <a:t>Роструда</a:t>
            </a:r>
            <a:r>
              <a:rPr lang="ru-RU" dirty="0" smtClean="0"/>
              <a:t> </a:t>
            </a:r>
            <a:r>
              <a:rPr lang="ru-RU" dirty="0" smtClean="0">
                <a:hlinkClick r:id="rId2"/>
              </a:rPr>
              <a:t>от</a:t>
            </a:r>
            <a:r>
              <a:rPr lang="ru-RU" dirty="0" smtClean="0">
                <a:hlinkClick r:id="rId2"/>
              </a:rPr>
              <a:t> 31.10.07 № 4412-6</a:t>
            </a:r>
            <a:r>
              <a:rPr lang="ru-RU" dirty="0" smtClean="0"/>
              <a:t>).</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 дают </a:t>
            </a:r>
            <a:r>
              <a:rPr lang="ru-RU" dirty="0" err="1" smtClean="0"/>
              <a:t>профстандарт</a:t>
            </a:r>
            <a:r>
              <a:rPr lang="ru-RU" dirty="0" smtClean="0"/>
              <a:t> и сертификация квалификаций</a:t>
            </a:r>
            <a:endParaRPr lang="en-US" dirty="0"/>
          </a:p>
        </p:txBody>
      </p:sp>
      <p:sp>
        <p:nvSpPr>
          <p:cNvPr id="3" name="Содержимое 2"/>
          <p:cNvSpPr>
            <a:spLocks noGrp="1"/>
          </p:cNvSpPr>
          <p:nvPr>
            <p:ph idx="1"/>
          </p:nvPr>
        </p:nvSpPr>
        <p:spPr/>
        <p:txBody>
          <a:bodyPr/>
          <a:lstStyle/>
          <a:p>
            <a:r>
              <a:rPr lang="ru-RU" dirty="0" smtClean="0"/>
              <a:t>- </a:t>
            </a:r>
            <a:r>
              <a:rPr lang="ru-RU" b="1" dirty="0" smtClean="0"/>
              <a:t>органам государственной власти</a:t>
            </a:r>
            <a:r>
              <a:rPr lang="ru-RU" dirty="0" smtClean="0"/>
              <a:t>, объединениям работодателей, работодателям – формировать стратегии социально-экономического развития субъектов Федерации, прогнозы кадрового обеспечения и стратегии кадрового развития отраслей экономики, регионов и отдельных организаций</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a:off x="1995488" y="0"/>
            <a:ext cx="5153025" cy="6981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r>
              <a:rPr lang="ru-RU" sz="4000" dirty="0" smtClean="0"/>
              <a:t>- </a:t>
            </a:r>
            <a:r>
              <a:rPr lang="ru-RU" sz="4000" b="1" dirty="0" smtClean="0"/>
              <a:t>органам управления образованием</a:t>
            </a:r>
            <a:r>
              <a:rPr lang="ru-RU" sz="4000" dirty="0" smtClean="0"/>
              <a:t> – выявлять приоритеты изменяющегося рынка труда, обеспечивать соответствие потребности экономики в трудовых ресурсах структуре подготовки кадров в образовательных организациях</a:t>
            </a: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lstStyle/>
          <a:p>
            <a:r>
              <a:rPr lang="ru-RU" dirty="0" smtClean="0"/>
              <a:t>-</a:t>
            </a:r>
            <a:r>
              <a:rPr lang="ru-RU" sz="4000" dirty="0" smtClean="0"/>
              <a:t> </a:t>
            </a:r>
            <a:r>
              <a:rPr lang="ru-RU" sz="4000" b="1" dirty="0" smtClean="0"/>
              <a:t>образовательным организациям, работодателям</a:t>
            </a:r>
            <a:r>
              <a:rPr lang="ru-RU" sz="4000" dirty="0" smtClean="0"/>
              <a:t> – обеспечивать непрерывность и сбалансированность процесса подготовки кадров, в том числе опережающей подготовки</a:t>
            </a:r>
            <a:endParaRPr lang="en-US"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a:bodyPr>
          <a:lstStyle/>
          <a:p>
            <a:r>
              <a:rPr lang="ru-RU" sz="4000" b="1" dirty="0" smtClean="0"/>
              <a:t>гражданам, ищущим или меняющим профессию</a:t>
            </a:r>
            <a:r>
              <a:rPr lang="ru-RU" sz="4000" dirty="0" smtClean="0"/>
              <a:t>, – выбирать профессию и планировать карьеру, определять перспективы повышения квалификации, профессиональной переподготовки</a:t>
            </a:r>
            <a:endParaRPr lang="en-US"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endParaRPr lang="ru-RU" dirty="0"/>
          </a:p>
        </p:txBody>
      </p:sp>
      <p:pic>
        <p:nvPicPr>
          <p:cNvPr id="20482" name="Picture 2"/>
          <p:cNvPicPr>
            <a:picLocks noChangeAspect="1" noChangeArrowheads="1"/>
          </p:cNvPicPr>
          <p:nvPr/>
        </p:nvPicPr>
        <p:blipFill>
          <a:blip r:embed="rId2" cstate="print"/>
          <a:srcRect/>
          <a:stretch>
            <a:fillRect/>
          </a:stretch>
        </p:blipFill>
        <p:spPr bwMode="auto">
          <a:xfrm>
            <a:off x="785786" y="1656705"/>
            <a:ext cx="7786710" cy="5201295"/>
          </a:xfrm>
          <a:prstGeom prst="rect">
            <a:avLst/>
          </a:prstGeom>
          <a:noFill/>
          <a:ln w="9525">
            <a:noFill/>
            <a:miter lim="800000"/>
            <a:headEnd/>
            <a:tailEnd/>
          </a:ln>
          <a:effectLst/>
        </p:spPr>
      </p:pic>
      <p:pic>
        <p:nvPicPr>
          <p:cNvPr id="2" name="Рисунок 1" descr="C:\Documents and Settings\Admin\Мои документы\Мои рисунки\СПП.jpg"/>
          <p:cNvPicPr>
            <a:picLocks noChangeAspect="1" noChangeArrowheads="1"/>
          </p:cNvPicPr>
          <p:nvPr/>
        </p:nvPicPr>
        <p:blipFill>
          <a:blip r:embed="rId3" cstate="print"/>
          <a:srcRect/>
          <a:stretch>
            <a:fillRect/>
          </a:stretch>
        </p:blipFill>
        <p:spPr bwMode="auto">
          <a:xfrm>
            <a:off x="-1" y="0"/>
            <a:ext cx="9028127" cy="1142984"/>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fld id="{725C68B6-61C2-468F-89AB-4B9F7531AA68}" type="slidenum">
              <a:rPr lang="ru-RU" smtClean="0"/>
              <a:pPr/>
              <a:t>23</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lstStyle/>
          <a:p>
            <a:r>
              <a:rPr lang="ru-RU" sz="4000" dirty="0" smtClean="0"/>
              <a:t>Профессиональный стандарт — это характеристика квалификации, необходимой работнику для осуществления определенного вида профессиональной деятельности (</a:t>
            </a:r>
            <a:r>
              <a:rPr lang="ru-RU" sz="4000" dirty="0" smtClean="0">
                <a:hlinkClick r:id="rId2"/>
              </a:rPr>
              <a:t>ст. 195.1</a:t>
            </a:r>
            <a:r>
              <a:rPr lang="ru-RU" sz="4000" dirty="0" smtClean="0"/>
              <a:t> ТК РФ).</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Autofit/>
          </a:bodyPr>
          <a:lstStyle/>
          <a:p>
            <a:r>
              <a:rPr lang="ru-RU" sz="3600" dirty="0" smtClean="0"/>
              <a:t>Национальный совет при Президенте Российской Федерации по профессиональным квалификациям</a:t>
            </a:r>
            <a:endParaRPr lang="en-US" sz="3600" dirty="0"/>
          </a:p>
        </p:txBody>
      </p:sp>
      <p:sp>
        <p:nvSpPr>
          <p:cNvPr id="3" name="Содержимое 2"/>
          <p:cNvSpPr>
            <a:spLocks noGrp="1"/>
          </p:cNvSpPr>
          <p:nvPr>
            <p:ph idx="1"/>
          </p:nvPr>
        </p:nvSpPr>
        <p:spPr>
          <a:xfrm>
            <a:off x="539552" y="2348880"/>
            <a:ext cx="8229600" cy="4320480"/>
          </a:xfrm>
        </p:spPr>
        <p:txBody>
          <a:bodyPr>
            <a:normAutofit/>
          </a:bodyPr>
          <a:lstStyle/>
          <a:p>
            <a:r>
              <a:rPr lang="ru-RU" dirty="0" smtClean="0"/>
              <a:t>Создан </a:t>
            </a:r>
            <a:r>
              <a:rPr lang="ru-RU" dirty="0" smtClean="0"/>
              <a:t>в соответствии с Указом Президента Российской Федерации от 16 апреля 2014 года № 249. Председателем Национального совета является Президент Общероссийского объединения работодателей «Российский союз промышленников и предпринимателей» Александр Николаевич Шохин.</a:t>
            </a:r>
            <a:endParaRPr lang="en-US" dirty="0"/>
          </a:p>
        </p:txBody>
      </p:sp>
      <p:pic>
        <p:nvPicPr>
          <p:cNvPr id="4" name="Picture 2"/>
          <p:cNvPicPr>
            <a:picLocks noChangeAspect="1" noChangeArrowheads="1"/>
          </p:cNvPicPr>
          <p:nvPr/>
        </p:nvPicPr>
        <p:blipFill rotWithShape="1">
          <a:blip r:embed="rId2" cstate="print"/>
          <a:srcRect r="72966"/>
          <a:stretch/>
        </p:blipFill>
        <p:spPr bwMode="auto">
          <a:xfrm>
            <a:off x="-20428" y="0"/>
            <a:ext cx="920541" cy="885588"/>
          </a:xfrm>
          <a:prstGeom prst="rect">
            <a:avLst/>
          </a:prstGeom>
          <a:noFill/>
          <a:ln w="9525">
            <a:noFill/>
            <a:miter lim="800000"/>
            <a:headEnd/>
            <a:tailEnd/>
          </a:ln>
          <a:effectLst>
            <a:softEdge rad="1270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Freeform 1412"/>
          <p:cNvSpPr>
            <a:spLocks/>
          </p:cNvSpPr>
          <p:nvPr/>
        </p:nvSpPr>
        <p:spPr bwMode="auto">
          <a:xfrm>
            <a:off x="181071" y="4333517"/>
            <a:ext cx="1323032" cy="1152333"/>
          </a:xfrm>
          <a:custGeom>
            <a:avLst/>
            <a:gdLst>
              <a:gd name="T0" fmla="+- 0 720 720"/>
              <a:gd name="T1" fmla="*/ T0 w 2022"/>
              <a:gd name="T2" fmla="+- 0 4220 2519"/>
              <a:gd name="T3" fmla="*/ 4220 h 1701"/>
              <a:gd name="T4" fmla="+- 0 2742 720"/>
              <a:gd name="T5" fmla="*/ T4 w 2022"/>
              <a:gd name="T6" fmla="+- 0 4220 2519"/>
              <a:gd name="T7" fmla="*/ 4220 h 1701"/>
              <a:gd name="T8" fmla="+- 0 2742 720"/>
              <a:gd name="T9" fmla="*/ T8 w 2022"/>
              <a:gd name="T10" fmla="+- 0 2519 2519"/>
              <a:gd name="T11" fmla="*/ 2519 h 1701"/>
              <a:gd name="T12" fmla="+- 0 720 720"/>
              <a:gd name="T13" fmla="*/ T12 w 2022"/>
              <a:gd name="T14" fmla="+- 0 2519 2519"/>
              <a:gd name="T15" fmla="*/ 2519 h 1701"/>
              <a:gd name="T16" fmla="+- 0 720 720"/>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close/>
              </a:path>
            </a:pathLst>
          </a:custGeom>
          <a:solidFill>
            <a:srgbClr val="FFFFFF"/>
          </a:solidFill>
          <a:ln w="254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ctr" anchorCtr="0" upright="1">
            <a:noAutofit/>
          </a:bodyPr>
          <a:lstStyle/>
          <a:p>
            <a:endParaRPr lang="ru-RU" dirty="0"/>
          </a:p>
        </p:txBody>
      </p:sp>
      <p:sp>
        <p:nvSpPr>
          <p:cNvPr id="102" name="Freeform 1410"/>
          <p:cNvSpPr>
            <a:spLocks/>
          </p:cNvSpPr>
          <p:nvPr/>
        </p:nvSpPr>
        <p:spPr bwMode="auto">
          <a:xfrm>
            <a:off x="1661805" y="4309775"/>
            <a:ext cx="1323032" cy="1152333"/>
          </a:xfrm>
          <a:custGeom>
            <a:avLst/>
            <a:gdLst>
              <a:gd name="T0" fmla="+- 0 2929 2929"/>
              <a:gd name="T1" fmla="*/ T0 w 2022"/>
              <a:gd name="T2" fmla="+- 0 4220 2519"/>
              <a:gd name="T3" fmla="*/ 4220 h 1701"/>
              <a:gd name="T4" fmla="+- 0 4951 2929"/>
              <a:gd name="T5" fmla="*/ T4 w 2022"/>
              <a:gd name="T6" fmla="+- 0 4220 2519"/>
              <a:gd name="T7" fmla="*/ 4220 h 1701"/>
              <a:gd name="T8" fmla="+- 0 4951 2929"/>
              <a:gd name="T9" fmla="*/ T8 w 2022"/>
              <a:gd name="T10" fmla="+- 0 2519 2519"/>
              <a:gd name="T11" fmla="*/ 2519 h 1701"/>
              <a:gd name="T12" fmla="+- 0 2929 2929"/>
              <a:gd name="T13" fmla="*/ T12 w 2022"/>
              <a:gd name="T14" fmla="+- 0 2519 2519"/>
              <a:gd name="T15" fmla="*/ 2519 h 1701"/>
              <a:gd name="T16" fmla="+- 0 2929 2929"/>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sp>
        <p:nvSpPr>
          <p:cNvPr id="104" name="Freeform 1406"/>
          <p:cNvSpPr>
            <a:spLocks/>
          </p:cNvSpPr>
          <p:nvPr/>
        </p:nvSpPr>
        <p:spPr bwMode="auto">
          <a:xfrm>
            <a:off x="3162697" y="4286256"/>
            <a:ext cx="1323032" cy="1152333"/>
          </a:xfrm>
          <a:custGeom>
            <a:avLst/>
            <a:gdLst>
              <a:gd name="T0" fmla="+- 0 5178 5178"/>
              <a:gd name="T1" fmla="*/ T0 w 2022"/>
              <a:gd name="T2" fmla="+- 0 4220 2519"/>
              <a:gd name="T3" fmla="*/ 4220 h 1701"/>
              <a:gd name="T4" fmla="+- 0 7200 5178"/>
              <a:gd name="T5" fmla="*/ T4 w 2022"/>
              <a:gd name="T6" fmla="+- 0 4220 2519"/>
              <a:gd name="T7" fmla="*/ 4220 h 1701"/>
              <a:gd name="T8" fmla="+- 0 7200 5178"/>
              <a:gd name="T9" fmla="*/ T8 w 2022"/>
              <a:gd name="T10" fmla="+- 0 2519 2519"/>
              <a:gd name="T11" fmla="*/ 2519 h 1701"/>
              <a:gd name="T12" fmla="+- 0 5178 5178"/>
              <a:gd name="T13" fmla="*/ T12 w 2022"/>
              <a:gd name="T14" fmla="+- 0 2519 2519"/>
              <a:gd name="T15" fmla="*/ 2519 h 1701"/>
              <a:gd name="T16" fmla="+- 0 5178 5178"/>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path>
            </a:pathLst>
          </a:custGeom>
          <a:solidFill>
            <a:schemeClr val="bg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t" anchorCtr="0" upright="1">
            <a:noAutofit/>
          </a:bodyPr>
          <a:lstStyle/>
          <a:p>
            <a:endParaRPr lang="ru-RU" dirty="0"/>
          </a:p>
        </p:txBody>
      </p:sp>
      <p:sp>
        <p:nvSpPr>
          <p:cNvPr id="107" name="Freeform 1400"/>
          <p:cNvSpPr>
            <a:spLocks/>
          </p:cNvSpPr>
          <p:nvPr/>
        </p:nvSpPr>
        <p:spPr bwMode="auto">
          <a:xfrm>
            <a:off x="4637517" y="4333518"/>
            <a:ext cx="1323032" cy="1152333"/>
          </a:xfrm>
          <a:custGeom>
            <a:avLst/>
            <a:gdLst>
              <a:gd name="T0" fmla="+- 0 7427 7427"/>
              <a:gd name="T1" fmla="*/ T0 w 2022"/>
              <a:gd name="T2" fmla="+- 0 4220 2519"/>
              <a:gd name="T3" fmla="*/ 4220 h 1701"/>
              <a:gd name="T4" fmla="+- 0 9449 7427"/>
              <a:gd name="T5" fmla="*/ T4 w 2022"/>
              <a:gd name="T6" fmla="+- 0 4220 2519"/>
              <a:gd name="T7" fmla="*/ 4220 h 1701"/>
              <a:gd name="T8" fmla="+- 0 9449 7427"/>
              <a:gd name="T9" fmla="*/ T8 w 2022"/>
              <a:gd name="T10" fmla="+- 0 2519 2519"/>
              <a:gd name="T11" fmla="*/ 2519 h 1701"/>
              <a:gd name="T12" fmla="+- 0 7427 7427"/>
              <a:gd name="T13" fmla="*/ T12 w 2022"/>
              <a:gd name="T14" fmla="+- 0 2519 2519"/>
              <a:gd name="T15" fmla="*/ 2519 h 1701"/>
              <a:gd name="T16" fmla="+- 0 7427 7427"/>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close/>
              </a:path>
            </a:pathLst>
          </a:custGeom>
          <a:solidFill>
            <a:srgbClr val="FFFFFF"/>
          </a:solidFill>
          <a:ln w="254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t" anchorCtr="0" upright="1">
            <a:noAutofit/>
          </a:bodyPr>
          <a:lstStyle/>
          <a:p>
            <a:endParaRPr lang="ru-RU" dirty="0"/>
          </a:p>
        </p:txBody>
      </p:sp>
      <p:sp>
        <p:nvSpPr>
          <p:cNvPr id="116" name="Freeform 1398"/>
          <p:cNvSpPr>
            <a:spLocks/>
          </p:cNvSpPr>
          <p:nvPr/>
        </p:nvSpPr>
        <p:spPr bwMode="auto">
          <a:xfrm>
            <a:off x="6147204" y="4351283"/>
            <a:ext cx="1323032" cy="1152333"/>
          </a:xfrm>
          <a:custGeom>
            <a:avLst/>
            <a:gdLst>
              <a:gd name="T0" fmla="+- 0 9676 9676"/>
              <a:gd name="T1" fmla="*/ T0 w 2022"/>
              <a:gd name="T2" fmla="+- 0 4220 2519"/>
              <a:gd name="T3" fmla="*/ 4220 h 1701"/>
              <a:gd name="T4" fmla="+- 0 11697 9676"/>
              <a:gd name="T5" fmla="*/ T4 w 2022"/>
              <a:gd name="T6" fmla="+- 0 4220 2519"/>
              <a:gd name="T7" fmla="*/ 4220 h 1701"/>
              <a:gd name="T8" fmla="+- 0 11697 9676"/>
              <a:gd name="T9" fmla="*/ T8 w 2022"/>
              <a:gd name="T10" fmla="+- 0 2519 2519"/>
              <a:gd name="T11" fmla="*/ 2519 h 1701"/>
              <a:gd name="T12" fmla="+- 0 9676 9676"/>
              <a:gd name="T13" fmla="*/ T12 w 2022"/>
              <a:gd name="T14" fmla="+- 0 2519 2519"/>
              <a:gd name="T15" fmla="*/ 2519 h 1701"/>
              <a:gd name="T16" fmla="+- 0 9676 9676"/>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1" y="1701"/>
                </a:lnTo>
                <a:lnTo>
                  <a:pt x="2021" y="0"/>
                </a:lnTo>
                <a:lnTo>
                  <a:pt x="0" y="0"/>
                </a:lnTo>
                <a:lnTo>
                  <a:pt x="0" y="1701"/>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sp>
        <p:nvSpPr>
          <p:cNvPr id="119" name="Freeform 1394"/>
          <p:cNvSpPr>
            <a:spLocks/>
          </p:cNvSpPr>
          <p:nvPr/>
        </p:nvSpPr>
        <p:spPr bwMode="auto">
          <a:xfrm>
            <a:off x="7642777" y="4338109"/>
            <a:ext cx="1323032" cy="1152333"/>
          </a:xfrm>
          <a:custGeom>
            <a:avLst/>
            <a:gdLst>
              <a:gd name="T0" fmla="+- 0 11973 11973"/>
              <a:gd name="T1" fmla="*/ T0 w 2022"/>
              <a:gd name="T2" fmla="+- 0 4192 2492"/>
              <a:gd name="T3" fmla="*/ 4192 h 1701"/>
              <a:gd name="T4" fmla="+- 0 13995 11973"/>
              <a:gd name="T5" fmla="*/ T4 w 2022"/>
              <a:gd name="T6" fmla="+- 0 4192 2492"/>
              <a:gd name="T7" fmla="*/ 4192 h 1701"/>
              <a:gd name="T8" fmla="+- 0 13995 11973"/>
              <a:gd name="T9" fmla="*/ T8 w 2022"/>
              <a:gd name="T10" fmla="+- 0 2492 2492"/>
              <a:gd name="T11" fmla="*/ 2492 h 1701"/>
              <a:gd name="T12" fmla="+- 0 11973 11973"/>
              <a:gd name="T13" fmla="*/ T12 w 2022"/>
              <a:gd name="T14" fmla="+- 0 2492 2492"/>
              <a:gd name="T15" fmla="*/ 2492 h 1701"/>
              <a:gd name="T16" fmla="+- 0 11973 11973"/>
              <a:gd name="T17" fmla="*/ T16 w 2022"/>
              <a:gd name="T18" fmla="+- 0 4192 2492"/>
              <a:gd name="T19" fmla="*/ 4192 h 1701"/>
            </a:gdLst>
            <a:ahLst/>
            <a:cxnLst>
              <a:cxn ang="0">
                <a:pos x="T1" y="T3"/>
              </a:cxn>
              <a:cxn ang="0">
                <a:pos x="T5" y="T7"/>
              </a:cxn>
              <a:cxn ang="0">
                <a:pos x="T9" y="T11"/>
              </a:cxn>
              <a:cxn ang="0">
                <a:pos x="T13" y="T15"/>
              </a:cxn>
              <a:cxn ang="0">
                <a:pos x="T17" y="T19"/>
              </a:cxn>
            </a:cxnLst>
            <a:rect l="0" t="0" r="r" b="b"/>
            <a:pathLst>
              <a:path w="2022" h="1701">
                <a:moveTo>
                  <a:pt x="0" y="1700"/>
                </a:moveTo>
                <a:lnTo>
                  <a:pt x="2022" y="1700"/>
                </a:lnTo>
                <a:lnTo>
                  <a:pt x="2022" y="0"/>
                </a:lnTo>
                <a:lnTo>
                  <a:pt x="0" y="0"/>
                </a:lnTo>
                <a:lnTo>
                  <a:pt x="0" y="1700"/>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sp>
        <p:nvSpPr>
          <p:cNvPr id="90" name="Freeform 1412"/>
          <p:cNvSpPr>
            <a:spLocks/>
          </p:cNvSpPr>
          <p:nvPr/>
        </p:nvSpPr>
        <p:spPr bwMode="auto">
          <a:xfrm>
            <a:off x="181071" y="2815581"/>
            <a:ext cx="1323032" cy="1152333"/>
          </a:xfrm>
          <a:custGeom>
            <a:avLst/>
            <a:gdLst>
              <a:gd name="T0" fmla="+- 0 720 720"/>
              <a:gd name="T1" fmla="*/ T0 w 2022"/>
              <a:gd name="T2" fmla="+- 0 4220 2519"/>
              <a:gd name="T3" fmla="*/ 4220 h 1701"/>
              <a:gd name="T4" fmla="+- 0 2742 720"/>
              <a:gd name="T5" fmla="*/ T4 w 2022"/>
              <a:gd name="T6" fmla="+- 0 4220 2519"/>
              <a:gd name="T7" fmla="*/ 4220 h 1701"/>
              <a:gd name="T8" fmla="+- 0 2742 720"/>
              <a:gd name="T9" fmla="*/ T8 w 2022"/>
              <a:gd name="T10" fmla="+- 0 2519 2519"/>
              <a:gd name="T11" fmla="*/ 2519 h 1701"/>
              <a:gd name="T12" fmla="+- 0 720 720"/>
              <a:gd name="T13" fmla="*/ T12 w 2022"/>
              <a:gd name="T14" fmla="+- 0 2519 2519"/>
              <a:gd name="T15" fmla="*/ 2519 h 1701"/>
              <a:gd name="T16" fmla="+- 0 720 720"/>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close/>
              </a:path>
            </a:pathLst>
          </a:custGeom>
          <a:solidFill>
            <a:srgbClr val="FFFFFF"/>
          </a:solidFill>
          <a:ln w="254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ctr" anchorCtr="0" upright="1">
            <a:noAutofit/>
          </a:bodyPr>
          <a:lstStyle/>
          <a:p>
            <a:endParaRPr lang="ru-RU" dirty="0"/>
          </a:p>
        </p:txBody>
      </p:sp>
      <p:sp>
        <p:nvSpPr>
          <p:cNvPr id="93" name="Freeform 1410"/>
          <p:cNvSpPr>
            <a:spLocks/>
          </p:cNvSpPr>
          <p:nvPr/>
        </p:nvSpPr>
        <p:spPr bwMode="auto">
          <a:xfrm>
            <a:off x="1661805" y="2815581"/>
            <a:ext cx="1323032" cy="1152333"/>
          </a:xfrm>
          <a:custGeom>
            <a:avLst/>
            <a:gdLst>
              <a:gd name="T0" fmla="+- 0 2929 2929"/>
              <a:gd name="T1" fmla="*/ T0 w 2022"/>
              <a:gd name="T2" fmla="+- 0 4220 2519"/>
              <a:gd name="T3" fmla="*/ 4220 h 1701"/>
              <a:gd name="T4" fmla="+- 0 4951 2929"/>
              <a:gd name="T5" fmla="*/ T4 w 2022"/>
              <a:gd name="T6" fmla="+- 0 4220 2519"/>
              <a:gd name="T7" fmla="*/ 4220 h 1701"/>
              <a:gd name="T8" fmla="+- 0 4951 2929"/>
              <a:gd name="T9" fmla="*/ T8 w 2022"/>
              <a:gd name="T10" fmla="+- 0 2519 2519"/>
              <a:gd name="T11" fmla="*/ 2519 h 1701"/>
              <a:gd name="T12" fmla="+- 0 2929 2929"/>
              <a:gd name="T13" fmla="*/ T12 w 2022"/>
              <a:gd name="T14" fmla="+- 0 2519 2519"/>
              <a:gd name="T15" fmla="*/ 2519 h 1701"/>
              <a:gd name="T16" fmla="+- 0 2929 2929"/>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sp>
        <p:nvSpPr>
          <p:cNvPr id="94" name="Freeform 1406"/>
          <p:cNvSpPr>
            <a:spLocks/>
          </p:cNvSpPr>
          <p:nvPr/>
        </p:nvSpPr>
        <p:spPr bwMode="auto">
          <a:xfrm>
            <a:off x="3154744" y="2815580"/>
            <a:ext cx="1330985" cy="1134568"/>
          </a:xfrm>
          <a:custGeom>
            <a:avLst/>
            <a:gdLst>
              <a:gd name="T0" fmla="+- 0 5178 5178"/>
              <a:gd name="T1" fmla="*/ T0 w 2022"/>
              <a:gd name="T2" fmla="+- 0 4220 2519"/>
              <a:gd name="T3" fmla="*/ 4220 h 1701"/>
              <a:gd name="T4" fmla="+- 0 7200 5178"/>
              <a:gd name="T5" fmla="*/ T4 w 2022"/>
              <a:gd name="T6" fmla="+- 0 4220 2519"/>
              <a:gd name="T7" fmla="*/ 4220 h 1701"/>
              <a:gd name="T8" fmla="+- 0 7200 5178"/>
              <a:gd name="T9" fmla="*/ T8 w 2022"/>
              <a:gd name="T10" fmla="+- 0 2519 2519"/>
              <a:gd name="T11" fmla="*/ 2519 h 1701"/>
              <a:gd name="T12" fmla="+- 0 5178 5178"/>
              <a:gd name="T13" fmla="*/ T12 w 2022"/>
              <a:gd name="T14" fmla="+- 0 2519 2519"/>
              <a:gd name="T15" fmla="*/ 2519 h 1701"/>
              <a:gd name="T16" fmla="+- 0 5178 5178"/>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path>
            </a:pathLst>
          </a:custGeom>
          <a:solidFill>
            <a:schemeClr val="bg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t" anchorCtr="0" upright="1">
            <a:noAutofit/>
          </a:bodyPr>
          <a:lstStyle/>
          <a:p>
            <a:endParaRPr lang="ru-RU" dirty="0"/>
          </a:p>
        </p:txBody>
      </p:sp>
      <p:sp>
        <p:nvSpPr>
          <p:cNvPr id="95" name="Freeform 1400"/>
          <p:cNvSpPr>
            <a:spLocks/>
          </p:cNvSpPr>
          <p:nvPr/>
        </p:nvSpPr>
        <p:spPr bwMode="auto">
          <a:xfrm>
            <a:off x="4641262" y="2799292"/>
            <a:ext cx="1272731" cy="1337915"/>
          </a:xfrm>
          <a:custGeom>
            <a:avLst/>
            <a:gdLst>
              <a:gd name="T0" fmla="+- 0 7427 7427"/>
              <a:gd name="T1" fmla="*/ T0 w 2022"/>
              <a:gd name="T2" fmla="+- 0 4220 2519"/>
              <a:gd name="T3" fmla="*/ 4220 h 1701"/>
              <a:gd name="T4" fmla="+- 0 9449 7427"/>
              <a:gd name="T5" fmla="*/ T4 w 2022"/>
              <a:gd name="T6" fmla="+- 0 4220 2519"/>
              <a:gd name="T7" fmla="*/ 4220 h 1701"/>
              <a:gd name="T8" fmla="+- 0 9449 7427"/>
              <a:gd name="T9" fmla="*/ T8 w 2022"/>
              <a:gd name="T10" fmla="+- 0 2519 2519"/>
              <a:gd name="T11" fmla="*/ 2519 h 1701"/>
              <a:gd name="T12" fmla="+- 0 7427 7427"/>
              <a:gd name="T13" fmla="*/ T12 w 2022"/>
              <a:gd name="T14" fmla="+- 0 2519 2519"/>
              <a:gd name="T15" fmla="*/ 2519 h 1701"/>
              <a:gd name="T16" fmla="+- 0 7427 7427"/>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close/>
              </a:path>
            </a:pathLst>
          </a:custGeom>
          <a:solidFill>
            <a:srgbClr val="FFFFFF"/>
          </a:solidFill>
          <a:ln w="254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t" anchorCtr="0" upright="1">
            <a:noAutofit/>
          </a:bodyPr>
          <a:lstStyle/>
          <a:p>
            <a:endParaRPr lang="ru-RU" dirty="0"/>
          </a:p>
        </p:txBody>
      </p:sp>
      <p:sp>
        <p:nvSpPr>
          <p:cNvPr id="96" name="Freeform 1398"/>
          <p:cNvSpPr>
            <a:spLocks/>
          </p:cNvSpPr>
          <p:nvPr/>
        </p:nvSpPr>
        <p:spPr bwMode="auto">
          <a:xfrm>
            <a:off x="6026622" y="2694052"/>
            <a:ext cx="1551993" cy="1510634"/>
          </a:xfrm>
          <a:custGeom>
            <a:avLst/>
            <a:gdLst>
              <a:gd name="T0" fmla="+- 0 9676 9676"/>
              <a:gd name="T1" fmla="*/ T0 w 2022"/>
              <a:gd name="T2" fmla="+- 0 4220 2519"/>
              <a:gd name="T3" fmla="*/ 4220 h 1701"/>
              <a:gd name="T4" fmla="+- 0 11697 9676"/>
              <a:gd name="T5" fmla="*/ T4 w 2022"/>
              <a:gd name="T6" fmla="+- 0 4220 2519"/>
              <a:gd name="T7" fmla="*/ 4220 h 1701"/>
              <a:gd name="T8" fmla="+- 0 11697 9676"/>
              <a:gd name="T9" fmla="*/ T8 w 2022"/>
              <a:gd name="T10" fmla="+- 0 2519 2519"/>
              <a:gd name="T11" fmla="*/ 2519 h 1701"/>
              <a:gd name="T12" fmla="+- 0 9676 9676"/>
              <a:gd name="T13" fmla="*/ T12 w 2022"/>
              <a:gd name="T14" fmla="+- 0 2519 2519"/>
              <a:gd name="T15" fmla="*/ 2519 h 1701"/>
              <a:gd name="T16" fmla="+- 0 9676 9676"/>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1" y="1701"/>
                </a:lnTo>
                <a:lnTo>
                  <a:pt x="2021" y="0"/>
                </a:lnTo>
                <a:lnTo>
                  <a:pt x="0" y="0"/>
                </a:lnTo>
                <a:lnTo>
                  <a:pt x="0" y="1701"/>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sp>
        <p:nvSpPr>
          <p:cNvPr id="98" name="Freeform 1394"/>
          <p:cNvSpPr>
            <a:spLocks/>
          </p:cNvSpPr>
          <p:nvPr/>
        </p:nvSpPr>
        <p:spPr bwMode="auto">
          <a:xfrm>
            <a:off x="7642777" y="2815581"/>
            <a:ext cx="1323032" cy="1152333"/>
          </a:xfrm>
          <a:custGeom>
            <a:avLst/>
            <a:gdLst>
              <a:gd name="T0" fmla="+- 0 11973 11973"/>
              <a:gd name="T1" fmla="*/ T0 w 2022"/>
              <a:gd name="T2" fmla="+- 0 4192 2492"/>
              <a:gd name="T3" fmla="*/ 4192 h 1701"/>
              <a:gd name="T4" fmla="+- 0 13995 11973"/>
              <a:gd name="T5" fmla="*/ T4 w 2022"/>
              <a:gd name="T6" fmla="+- 0 4192 2492"/>
              <a:gd name="T7" fmla="*/ 4192 h 1701"/>
              <a:gd name="T8" fmla="+- 0 13995 11973"/>
              <a:gd name="T9" fmla="*/ T8 w 2022"/>
              <a:gd name="T10" fmla="+- 0 2492 2492"/>
              <a:gd name="T11" fmla="*/ 2492 h 1701"/>
              <a:gd name="T12" fmla="+- 0 11973 11973"/>
              <a:gd name="T13" fmla="*/ T12 w 2022"/>
              <a:gd name="T14" fmla="+- 0 2492 2492"/>
              <a:gd name="T15" fmla="*/ 2492 h 1701"/>
              <a:gd name="T16" fmla="+- 0 11973 11973"/>
              <a:gd name="T17" fmla="*/ T16 w 2022"/>
              <a:gd name="T18" fmla="+- 0 4192 2492"/>
              <a:gd name="T19" fmla="*/ 4192 h 1701"/>
            </a:gdLst>
            <a:ahLst/>
            <a:cxnLst>
              <a:cxn ang="0">
                <a:pos x="T1" y="T3"/>
              </a:cxn>
              <a:cxn ang="0">
                <a:pos x="T5" y="T7"/>
              </a:cxn>
              <a:cxn ang="0">
                <a:pos x="T9" y="T11"/>
              </a:cxn>
              <a:cxn ang="0">
                <a:pos x="T13" y="T15"/>
              </a:cxn>
              <a:cxn ang="0">
                <a:pos x="T17" y="T19"/>
              </a:cxn>
            </a:cxnLst>
            <a:rect l="0" t="0" r="r" b="b"/>
            <a:pathLst>
              <a:path w="2022" h="1701">
                <a:moveTo>
                  <a:pt x="0" y="1700"/>
                </a:moveTo>
                <a:lnTo>
                  <a:pt x="2022" y="1700"/>
                </a:lnTo>
                <a:lnTo>
                  <a:pt x="2022" y="0"/>
                </a:lnTo>
                <a:lnTo>
                  <a:pt x="0" y="0"/>
                </a:lnTo>
                <a:lnTo>
                  <a:pt x="0" y="1700"/>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grpSp>
        <p:nvGrpSpPr>
          <p:cNvPr id="2" name="Group 1326"/>
          <p:cNvGrpSpPr>
            <a:grpSpLocks/>
          </p:cNvGrpSpPr>
          <p:nvPr/>
        </p:nvGrpSpPr>
        <p:grpSpPr bwMode="auto">
          <a:xfrm>
            <a:off x="172212" y="104574"/>
            <a:ext cx="8799577" cy="2509765"/>
            <a:chOff x="626" y="343"/>
            <a:chExt cx="13362" cy="3720"/>
          </a:xfrm>
        </p:grpSpPr>
        <p:sp>
          <p:nvSpPr>
            <p:cNvPr id="131" name="Freeform 1448"/>
            <p:cNvSpPr>
              <a:spLocks/>
            </p:cNvSpPr>
            <p:nvPr/>
          </p:nvSpPr>
          <p:spPr bwMode="auto">
            <a:xfrm>
              <a:off x="1159" y="953"/>
              <a:ext cx="16" cy="2"/>
            </a:xfrm>
            <a:custGeom>
              <a:avLst/>
              <a:gdLst>
                <a:gd name="T0" fmla="+- 0 1175 1159"/>
                <a:gd name="T1" fmla="*/ T0 w 16"/>
                <a:gd name="T2" fmla="+- 0 953 953"/>
                <a:gd name="T3" fmla="*/ 953 h 2"/>
                <a:gd name="T4" fmla="+- 0 1159 1159"/>
                <a:gd name="T5" fmla="*/ T4 w 16"/>
                <a:gd name="T6" fmla="+- 0 953 953"/>
                <a:gd name="T7" fmla="*/ 953 h 2"/>
                <a:gd name="T8" fmla="+- 0 1160 1159"/>
                <a:gd name="T9" fmla="*/ T8 w 16"/>
                <a:gd name="T10" fmla="+- 0 955 953"/>
                <a:gd name="T11" fmla="*/ 955 h 2"/>
                <a:gd name="T12" fmla="+- 0 1169 1159"/>
                <a:gd name="T13" fmla="*/ T12 w 16"/>
                <a:gd name="T14" fmla="+- 0 955 953"/>
                <a:gd name="T15" fmla="*/ 955 h 2"/>
                <a:gd name="T16" fmla="+- 0 1175 1159"/>
                <a:gd name="T17" fmla="*/ T16 w 16"/>
                <a:gd name="T18" fmla="+- 0 953 953"/>
                <a:gd name="T19" fmla="*/ 953 h 2"/>
              </a:gdLst>
              <a:ahLst/>
              <a:cxnLst>
                <a:cxn ang="0">
                  <a:pos x="T1" y="T3"/>
                </a:cxn>
                <a:cxn ang="0">
                  <a:pos x="T5" y="T7"/>
                </a:cxn>
                <a:cxn ang="0">
                  <a:pos x="T9" y="T11"/>
                </a:cxn>
                <a:cxn ang="0">
                  <a:pos x="T13" y="T15"/>
                </a:cxn>
                <a:cxn ang="0">
                  <a:pos x="T17" y="T19"/>
                </a:cxn>
              </a:cxnLst>
              <a:rect l="0" t="0" r="r" b="b"/>
              <a:pathLst>
                <a:path w="16" h="2">
                  <a:moveTo>
                    <a:pt x="16" y="0"/>
                  </a:moveTo>
                  <a:lnTo>
                    <a:pt x="0" y="0"/>
                  </a:lnTo>
                  <a:lnTo>
                    <a:pt x="1" y="2"/>
                  </a:lnTo>
                  <a:lnTo>
                    <a:pt x="10" y="2"/>
                  </a:lnTo>
                  <a:lnTo>
                    <a:pt x="1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grpSp>
          <p:nvGrpSpPr>
            <p:cNvPr id="4" name="Group 1434"/>
            <p:cNvGrpSpPr>
              <a:grpSpLocks/>
            </p:cNvGrpSpPr>
            <p:nvPr/>
          </p:nvGrpSpPr>
          <p:grpSpPr bwMode="auto">
            <a:xfrm>
              <a:off x="1380" y="859"/>
              <a:ext cx="155" cy="56"/>
              <a:chOff x="1380" y="859"/>
              <a:chExt cx="155" cy="56"/>
            </a:xfrm>
          </p:grpSpPr>
          <p:sp>
            <p:nvSpPr>
              <p:cNvPr id="121" name="Freeform 1444"/>
              <p:cNvSpPr>
                <a:spLocks/>
              </p:cNvSpPr>
              <p:nvPr/>
            </p:nvSpPr>
            <p:spPr bwMode="auto">
              <a:xfrm>
                <a:off x="1531" y="905"/>
                <a:ext cx="4" cy="10"/>
              </a:xfrm>
              <a:custGeom>
                <a:avLst/>
                <a:gdLst>
                  <a:gd name="T0" fmla="+- 0 1535 1531"/>
                  <a:gd name="T1" fmla="*/ T0 w 4"/>
                  <a:gd name="T2" fmla="+- 0 905 905"/>
                  <a:gd name="T3" fmla="*/ 905 h 10"/>
                  <a:gd name="T4" fmla="+- 0 1533 1531"/>
                  <a:gd name="T5" fmla="*/ T4 w 4"/>
                  <a:gd name="T6" fmla="+- 0 911 905"/>
                  <a:gd name="T7" fmla="*/ 911 h 10"/>
                  <a:gd name="T8" fmla="+- 0 1531 1531"/>
                  <a:gd name="T9" fmla="*/ T8 w 4"/>
                  <a:gd name="T10" fmla="+- 0 915 905"/>
                  <a:gd name="T11" fmla="*/ 915 h 10"/>
                  <a:gd name="T12" fmla="+- 0 1533 1531"/>
                  <a:gd name="T13" fmla="*/ T12 w 4"/>
                  <a:gd name="T14" fmla="+- 0 915 905"/>
                  <a:gd name="T15" fmla="*/ 915 h 10"/>
                  <a:gd name="T16" fmla="+- 0 1535 1531"/>
                  <a:gd name="T17" fmla="*/ T16 w 4"/>
                  <a:gd name="T18" fmla="+- 0 905 905"/>
                  <a:gd name="T19" fmla="*/ 905 h 10"/>
                </a:gdLst>
                <a:ahLst/>
                <a:cxnLst>
                  <a:cxn ang="0">
                    <a:pos x="T1" y="T3"/>
                  </a:cxn>
                  <a:cxn ang="0">
                    <a:pos x="T5" y="T7"/>
                  </a:cxn>
                  <a:cxn ang="0">
                    <a:pos x="T9" y="T11"/>
                  </a:cxn>
                  <a:cxn ang="0">
                    <a:pos x="T13" y="T15"/>
                  </a:cxn>
                  <a:cxn ang="0">
                    <a:pos x="T17" y="T19"/>
                  </a:cxn>
                </a:cxnLst>
                <a:rect l="0" t="0" r="r" b="b"/>
                <a:pathLst>
                  <a:path w="4" h="10">
                    <a:moveTo>
                      <a:pt x="4" y="0"/>
                    </a:moveTo>
                    <a:lnTo>
                      <a:pt x="2" y="6"/>
                    </a:lnTo>
                    <a:lnTo>
                      <a:pt x="0" y="10"/>
                    </a:lnTo>
                    <a:lnTo>
                      <a:pt x="2" y="10"/>
                    </a:lnTo>
                    <a:lnTo>
                      <a:pt x="4"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pic>
            <p:nvPicPr>
              <p:cNvPr id="122" name="Picture 144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80" y="859"/>
                <a:ext cx="63" cy="26"/>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5" name="Group 1427"/>
            <p:cNvGrpSpPr>
              <a:grpSpLocks/>
            </p:cNvGrpSpPr>
            <p:nvPr/>
          </p:nvGrpSpPr>
          <p:grpSpPr bwMode="auto">
            <a:xfrm>
              <a:off x="1288" y="455"/>
              <a:ext cx="520" cy="164"/>
              <a:chOff x="1288" y="455"/>
              <a:chExt cx="520" cy="164"/>
            </a:xfrm>
          </p:grpSpPr>
          <p:sp>
            <p:nvSpPr>
              <p:cNvPr id="115" name="Freeform 1433"/>
              <p:cNvSpPr>
                <a:spLocks/>
              </p:cNvSpPr>
              <p:nvPr/>
            </p:nvSpPr>
            <p:spPr bwMode="auto">
              <a:xfrm>
                <a:off x="1292" y="617"/>
                <a:ext cx="4" cy="2"/>
              </a:xfrm>
              <a:custGeom>
                <a:avLst/>
                <a:gdLst>
                  <a:gd name="T0" fmla="+- 0 1296 1292"/>
                  <a:gd name="T1" fmla="*/ T0 w 4"/>
                  <a:gd name="T2" fmla="+- 0 617 617"/>
                  <a:gd name="T3" fmla="*/ 617 h 2"/>
                  <a:gd name="T4" fmla="+- 0 1292 1292"/>
                  <a:gd name="T5" fmla="*/ T4 w 4"/>
                  <a:gd name="T6" fmla="+- 0 617 617"/>
                  <a:gd name="T7" fmla="*/ 617 h 2"/>
                  <a:gd name="T8" fmla="+- 0 1294 1292"/>
                  <a:gd name="T9" fmla="*/ T8 w 4"/>
                  <a:gd name="T10" fmla="+- 0 619 617"/>
                  <a:gd name="T11" fmla="*/ 619 h 2"/>
                  <a:gd name="T12" fmla="+- 0 1296 1292"/>
                  <a:gd name="T13" fmla="*/ T12 w 4"/>
                  <a:gd name="T14" fmla="+- 0 619 617"/>
                  <a:gd name="T15" fmla="*/ 619 h 2"/>
                  <a:gd name="T16" fmla="+- 0 1296 1292"/>
                  <a:gd name="T17" fmla="*/ T16 w 4"/>
                  <a:gd name="T18" fmla="+- 0 617 617"/>
                  <a:gd name="T19" fmla="*/ 617 h 2"/>
                </a:gdLst>
                <a:ahLst/>
                <a:cxnLst>
                  <a:cxn ang="0">
                    <a:pos x="T1" y="T3"/>
                  </a:cxn>
                  <a:cxn ang="0">
                    <a:pos x="T5" y="T7"/>
                  </a:cxn>
                  <a:cxn ang="0">
                    <a:pos x="T9" y="T11"/>
                  </a:cxn>
                  <a:cxn ang="0">
                    <a:pos x="T13" y="T15"/>
                  </a:cxn>
                  <a:cxn ang="0">
                    <a:pos x="T17" y="T19"/>
                  </a:cxn>
                </a:cxnLst>
                <a:rect l="0" t="0" r="r" b="b"/>
                <a:pathLst>
                  <a:path w="4" h="2">
                    <a:moveTo>
                      <a:pt x="4" y="0"/>
                    </a:moveTo>
                    <a:lnTo>
                      <a:pt x="0" y="0"/>
                    </a:lnTo>
                    <a:lnTo>
                      <a:pt x="2" y="2"/>
                    </a:lnTo>
                    <a:lnTo>
                      <a:pt x="4" y="2"/>
                    </a:lnTo>
                    <a:lnTo>
                      <a:pt x="4"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pic>
            <p:nvPicPr>
              <p:cNvPr id="117" name="Picture 1431"/>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767" y="563"/>
                <a:ext cx="41" cy="8"/>
              </a:xfrm>
              <a:prstGeom prst="rect">
                <a:avLst/>
              </a:prstGeom>
              <a:noFill/>
              <a:extLst>
                <a:ext uri="{909E8E84-426E-40DD-AFC4-6F175D3DCCD1}">
                  <a14:hiddenFill xmlns="" xmlns:a14="http://schemas.microsoft.com/office/drawing/2010/main">
                    <a:solidFill>
                      <a:srgbClr val="FFFFFF"/>
                    </a:solidFill>
                  </a14:hiddenFill>
                </a:ext>
              </a:extLst>
            </p:spPr>
          </p:pic>
          <p:pic>
            <p:nvPicPr>
              <p:cNvPr id="118" name="Picture 1430"/>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655" y="521"/>
                <a:ext cx="8" cy="22"/>
              </a:xfrm>
              <a:prstGeom prst="rect">
                <a:avLst/>
              </a:prstGeom>
              <a:noFill/>
              <a:extLst>
                <a:ext uri="{909E8E84-426E-40DD-AFC4-6F175D3DCCD1}">
                  <a14:hiddenFill xmlns="" xmlns:a14="http://schemas.microsoft.com/office/drawing/2010/main">
                    <a:solidFill>
                      <a:srgbClr val="FFFFFF"/>
                    </a:solidFill>
                  </a14:hiddenFill>
                </a:ext>
              </a:extLst>
            </p:spPr>
          </p:pic>
          <p:pic>
            <p:nvPicPr>
              <p:cNvPr id="120" name="Picture 1428"/>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288" y="455"/>
                <a:ext cx="23" cy="16"/>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6" name="Group 1425"/>
            <p:cNvGrpSpPr>
              <a:grpSpLocks/>
            </p:cNvGrpSpPr>
            <p:nvPr/>
          </p:nvGrpSpPr>
          <p:grpSpPr bwMode="auto">
            <a:xfrm>
              <a:off x="1295" y="459"/>
              <a:ext cx="6" cy="6"/>
              <a:chOff x="1295" y="459"/>
              <a:chExt cx="6" cy="6"/>
            </a:xfrm>
          </p:grpSpPr>
          <p:sp>
            <p:nvSpPr>
              <p:cNvPr id="114" name="Freeform 1426"/>
              <p:cNvSpPr>
                <a:spLocks/>
              </p:cNvSpPr>
              <p:nvPr/>
            </p:nvSpPr>
            <p:spPr bwMode="auto">
              <a:xfrm>
                <a:off x="1295" y="459"/>
                <a:ext cx="6" cy="6"/>
              </a:xfrm>
              <a:custGeom>
                <a:avLst/>
                <a:gdLst>
                  <a:gd name="T0" fmla="+- 0 1301 1295"/>
                  <a:gd name="T1" fmla="*/ T0 w 6"/>
                  <a:gd name="T2" fmla="+- 0 459 459"/>
                  <a:gd name="T3" fmla="*/ 459 h 6"/>
                  <a:gd name="T4" fmla="+- 0 1295 1295"/>
                  <a:gd name="T5" fmla="*/ T4 w 6"/>
                  <a:gd name="T6" fmla="+- 0 459 459"/>
                  <a:gd name="T7" fmla="*/ 459 h 6"/>
                  <a:gd name="T8" fmla="+- 0 1296 1295"/>
                  <a:gd name="T9" fmla="*/ T8 w 6"/>
                  <a:gd name="T10" fmla="+- 0 461 459"/>
                  <a:gd name="T11" fmla="*/ 461 h 6"/>
                  <a:gd name="T12" fmla="+- 0 1297 1295"/>
                  <a:gd name="T13" fmla="*/ T12 w 6"/>
                  <a:gd name="T14" fmla="+- 0 461 459"/>
                  <a:gd name="T15" fmla="*/ 461 h 6"/>
                  <a:gd name="T16" fmla="+- 0 1298 1295"/>
                  <a:gd name="T17" fmla="*/ T16 w 6"/>
                  <a:gd name="T18" fmla="+- 0 463 459"/>
                  <a:gd name="T19" fmla="*/ 463 h 6"/>
                  <a:gd name="T20" fmla="+- 0 1298 1295"/>
                  <a:gd name="T21" fmla="*/ T20 w 6"/>
                  <a:gd name="T22" fmla="+- 0 465 459"/>
                  <a:gd name="T23" fmla="*/ 465 h 6"/>
                  <a:gd name="T24" fmla="+- 0 1301 1295"/>
                  <a:gd name="T25" fmla="*/ T24 w 6"/>
                  <a:gd name="T26" fmla="+- 0 459 459"/>
                  <a:gd name="T27" fmla="*/ 459 h 6"/>
                </a:gdLst>
                <a:ahLst/>
                <a:cxnLst>
                  <a:cxn ang="0">
                    <a:pos x="T1" y="T3"/>
                  </a:cxn>
                  <a:cxn ang="0">
                    <a:pos x="T5" y="T7"/>
                  </a:cxn>
                  <a:cxn ang="0">
                    <a:pos x="T9" y="T11"/>
                  </a:cxn>
                  <a:cxn ang="0">
                    <a:pos x="T13" y="T15"/>
                  </a:cxn>
                  <a:cxn ang="0">
                    <a:pos x="T17" y="T19"/>
                  </a:cxn>
                  <a:cxn ang="0">
                    <a:pos x="T21" y="T23"/>
                  </a:cxn>
                  <a:cxn ang="0">
                    <a:pos x="T25" y="T27"/>
                  </a:cxn>
                </a:cxnLst>
                <a:rect l="0" t="0" r="r" b="b"/>
                <a:pathLst>
                  <a:path w="6" h="6">
                    <a:moveTo>
                      <a:pt x="6" y="0"/>
                    </a:moveTo>
                    <a:lnTo>
                      <a:pt x="0" y="0"/>
                    </a:lnTo>
                    <a:lnTo>
                      <a:pt x="1" y="2"/>
                    </a:lnTo>
                    <a:lnTo>
                      <a:pt x="2" y="2"/>
                    </a:lnTo>
                    <a:lnTo>
                      <a:pt x="3" y="4"/>
                    </a:lnTo>
                    <a:lnTo>
                      <a:pt x="3" y="6"/>
                    </a:lnTo>
                    <a:lnTo>
                      <a:pt x="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grpSp>
        <p:grpSp>
          <p:nvGrpSpPr>
            <p:cNvPr id="8" name="Group 1422"/>
            <p:cNvGrpSpPr>
              <a:grpSpLocks/>
            </p:cNvGrpSpPr>
            <p:nvPr/>
          </p:nvGrpSpPr>
          <p:grpSpPr bwMode="auto">
            <a:xfrm>
              <a:off x="1305" y="443"/>
              <a:ext cx="12" cy="18"/>
              <a:chOff x="1305" y="443"/>
              <a:chExt cx="12" cy="18"/>
            </a:xfrm>
          </p:grpSpPr>
          <p:sp>
            <p:nvSpPr>
              <p:cNvPr id="112" name="Freeform 1424"/>
              <p:cNvSpPr>
                <a:spLocks/>
              </p:cNvSpPr>
              <p:nvPr/>
            </p:nvSpPr>
            <p:spPr bwMode="auto">
              <a:xfrm>
                <a:off x="1305" y="457"/>
                <a:ext cx="6" cy="4"/>
              </a:xfrm>
              <a:custGeom>
                <a:avLst/>
                <a:gdLst>
                  <a:gd name="T0" fmla="+- 0 1311 1305"/>
                  <a:gd name="T1" fmla="*/ T0 w 6"/>
                  <a:gd name="T2" fmla="+- 0 457 457"/>
                  <a:gd name="T3" fmla="*/ 457 h 4"/>
                  <a:gd name="T4" fmla="+- 0 1305 1305"/>
                  <a:gd name="T5" fmla="*/ T4 w 6"/>
                  <a:gd name="T6" fmla="+- 0 457 457"/>
                  <a:gd name="T7" fmla="*/ 457 h 4"/>
                  <a:gd name="T8" fmla="+- 0 1312 1305"/>
                  <a:gd name="T9" fmla="*/ T8 w 6"/>
                  <a:gd name="T10" fmla="+- 0 461 457"/>
                  <a:gd name="T11" fmla="*/ 461 h 4"/>
                  <a:gd name="T12" fmla="+- 0 1311 1305"/>
                  <a:gd name="T13" fmla="*/ T12 w 6"/>
                  <a:gd name="T14" fmla="+- 0 457 457"/>
                  <a:gd name="T15" fmla="*/ 457 h 4"/>
                </a:gdLst>
                <a:ahLst/>
                <a:cxnLst>
                  <a:cxn ang="0">
                    <a:pos x="T1" y="T3"/>
                  </a:cxn>
                  <a:cxn ang="0">
                    <a:pos x="T5" y="T7"/>
                  </a:cxn>
                  <a:cxn ang="0">
                    <a:pos x="T9" y="T11"/>
                  </a:cxn>
                  <a:cxn ang="0">
                    <a:pos x="T13" y="T15"/>
                  </a:cxn>
                </a:cxnLst>
                <a:rect l="0" t="0" r="r" b="b"/>
                <a:pathLst>
                  <a:path w="6" h="4">
                    <a:moveTo>
                      <a:pt x="6" y="0"/>
                    </a:moveTo>
                    <a:lnTo>
                      <a:pt x="0" y="0"/>
                    </a:lnTo>
                    <a:lnTo>
                      <a:pt x="7" y="4"/>
                    </a:lnTo>
                    <a:lnTo>
                      <a:pt x="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pic>
            <p:nvPicPr>
              <p:cNvPr id="113" name="Picture 1423"/>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1311" y="443"/>
                <a:ext cx="6" cy="6"/>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9" name="Group 1420"/>
            <p:cNvGrpSpPr>
              <a:grpSpLocks/>
            </p:cNvGrpSpPr>
            <p:nvPr/>
          </p:nvGrpSpPr>
          <p:grpSpPr bwMode="auto">
            <a:xfrm>
              <a:off x="1286" y="393"/>
              <a:ext cx="11" cy="2"/>
              <a:chOff x="1286" y="393"/>
              <a:chExt cx="11" cy="2"/>
            </a:xfrm>
          </p:grpSpPr>
          <p:sp>
            <p:nvSpPr>
              <p:cNvPr id="111" name="Freeform 1421"/>
              <p:cNvSpPr>
                <a:spLocks/>
              </p:cNvSpPr>
              <p:nvPr/>
            </p:nvSpPr>
            <p:spPr bwMode="auto">
              <a:xfrm>
                <a:off x="1286" y="393"/>
                <a:ext cx="11" cy="2"/>
              </a:xfrm>
              <a:custGeom>
                <a:avLst/>
                <a:gdLst>
                  <a:gd name="T0" fmla="+- 0 1294 1286"/>
                  <a:gd name="T1" fmla="*/ T0 w 11"/>
                  <a:gd name="T2" fmla="+- 0 393 393"/>
                  <a:gd name="T3" fmla="*/ 393 h 2"/>
                  <a:gd name="T4" fmla="+- 0 1286 1286"/>
                  <a:gd name="T5" fmla="*/ T4 w 11"/>
                  <a:gd name="T6" fmla="+- 0 393 393"/>
                  <a:gd name="T7" fmla="*/ 393 h 2"/>
                  <a:gd name="T8" fmla="+- 0 1289 1286"/>
                  <a:gd name="T9" fmla="*/ T8 w 11"/>
                  <a:gd name="T10" fmla="+- 0 395 393"/>
                  <a:gd name="T11" fmla="*/ 395 h 2"/>
                  <a:gd name="T12" fmla="+- 0 1297 1286"/>
                  <a:gd name="T13" fmla="*/ T12 w 11"/>
                  <a:gd name="T14" fmla="+- 0 395 393"/>
                  <a:gd name="T15" fmla="*/ 395 h 2"/>
                  <a:gd name="T16" fmla="+- 0 1294 1286"/>
                  <a:gd name="T17" fmla="*/ T16 w 11"/>
                  <a:gd name="T18" fmla="+- 0 393 393"/>
                  <a:gd name="T19" fmla="*/ 393 h 2"/>
                </a:gdLst>
                <a:ahLst/>
                <a:cxnLst>
                  <a:cxn ang="0">
                    <a:pos x="T1" y="T3"/>
                  </a:cxn>
                  <a:cxn ang="0">
                    <a:pos x="T5" y="T7"/>
                  </a:cxn>
                  <a:cxn ang="0">
                    <a:pos x="T9" y="T11"/>
                  </a:cxn>
                  <a:cxn ang="0">
                    <a:pos x="T13" y="T15"/>
                  </a:cxn>
                  <a:cxn ang="0">
                    <a:pos x="T17" y="T19"/>
                  </a:cxn>
                </a:cxnLst>
                <a:rect l="0" t="0" r="r" b="b"/>
                <a:pathLst>
                  <a:path w="11" h="2">
                    <a:moveTo>
                      <a:pt x="8" y="0"/>
                    </a:moveTo>
                    <a:lnTo>
                      <a:pt x="0" y="0"/>
                    </a:lnTo>
                    <a:lnTo>
                      <a:pt x="3" y="2"/>
                    </a:lnTo>
                    <a:lnTo>
                      <a:pt x="11" y="2"/>
                    </a:lnTo>
                    <a:lnTo>
                      <a:pt x="8"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grpSp>
        <p:grpSp>
          <p:nvGrpSpPr>
            <p:cNvPr id="10" name="Group 1417"/>
            <p:cNvGrpSpPr>
              <a:grpSpLocks/>
            </p:cNvGrpSpPr>
            <p:nvPr/>
          </p:nvGrpSpPr>
          <p:grpSpPr bwMode="auto">
            <a:xfrm>
              <a:off x="1103" y="343"/>
              <a:ext cx="126" cy="20"/>
              <a:chOff x="1103" y="343"/>
              <a:chExt cx="126" cy="20"/>
            </a:xfrm>
          </p:grpSpPr>
          <p:sp>
            <p:nvSpPr>
              <p:cNvPr id="109" name="Freeform 1419"/>
              <p:cNvSpPr>
                <a:spLocks/>
              </p:cNvSpPr>
              <p:nvPr/>
            </p:nvSpPr>
            <p:spPr bwMode="auto">
              <a:xfrm>
                <a:off x="1187" y="361"/>
                <a:ext cx="42" cy="2"/>
              </a:xfrm>
              <a:custGeom>
                <a:avLst/>
                <a:gdLst>
                  <a:gd name="T0" fmla="+- 0 1222 1187"/>
                  <a:gd name="T1" fmla="*/ T0 w 42"/>
                  <a:gd name="T2" fmla="+- 0 361 361"/>
                  <a:gd name="T3" fmla="*/ 361 h 2"/>
                  <a:gd name="T4" fmla="+- 0 1202 1187"/>
                  <a:gd name="T5" fmla="*/ T4 w 42"/>
                  <a:gd name="T6" fmla="+- 0 361 361"/>
                  <a:gd name="T7" fmla="*/ 361 h 2"/>
                  <a:gd name="T8" fmla="+- 0 1187 1187"/>
                  <a:gd name="T9" fmla="*/ T8 w 42"/>
                  <a:gd name="T10" fmla="+- 0 363 361"/>
                  <a:gd name="T11" fmla="*/ 363 h 2"/>
                  <a:gd name="T12" fmla="+- 0 1228 1187"/>
                  <a:gd name="T13" fmla="*/ T12 w 42"/>
                  <a:gd name="T14" fmla="+- 0 363 361"/>
                  <a:gd name="T15" fmla="*/ 363 h 2"/>
                  <a:gd name="T16" fmla="+- 0 1222 1187"/>
                  <a:gd name="T17" fmla="*/ T16 w 42"/>
                  <a:gd name="T18" fmla="+- 0 361 361"/>
                  <a:gd name="T19" fmla="*/ 361 h 2"/>
                </a:gdLst>
                <a:ahLst/>
                <a:cxnLst>
                  <a:cxn ang="0">
                    <a:pos x="T1" y="T3"/>
                  </a:cxn>
                  <a:cxn ang="0">
                    <a:pos x="T5" y="T7"/>
                  </a:cxn>
                  <a:cxn ang="0">
                    <a:pos x="T9" y="T11"/>
                  </a:cxn>
                  <a:cxn ang="0">
                    <a:pos x="T13" y="T15"/>
                  </a:cxn>
                  <a:cxn ang="0">
                    <a:pos x="T17" y="T19"/>
                  </a:cxn>
                </a:cxnLst>
                <a:rect l="0" t="0" r="r" b="b"/>
                <a:pathLst>
                  <a:path w="42" h="2">
                    <a:moveTo>
                      <a:pt x="35" y="0"/>
                    </a:moveTo>
                    <a:lnTo>
                      <a:pt x="15" y="0"/>
                    </a:lnTo>
                    <a:lnTo>
                      <a:pt x="0" y="2"/>
                    </a:lnTo>
                    <a:lnTo>
                      <a:pt x="41" y="2"/>
                    </a:lnTo>
                    <a:lnTo>
                      <a:pt x="35"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pic>
            <p:nvPicPr>
              <p:cNvPr id="110" name="Picture 1418"/>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103" y="343"/>
                <a:ext cx="66" cy="6"/>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11" name="Group 1415"/>
            <p:cNvGrpSpPr>
              <a:grpSpLocks/>
            </p:cNvGrpSpPr>
            <p:nvPr/>
          </p:nvGrpSpPr>
          <p:grpSpPr bwMode="auto">
            <a:xfrm>
              <a:off x="1139" y="343"/>
              <a:ext cx="21" cy="2"/>
              <a:chOff x="1139" y="343"/>
              <a:chExt cx="21" cy="2"/>
            </a:xfrm>
          </p:grpSpPr>
          <p:sp>
            <p:nvSpPr>
              <p:cNvPr id="108" name="Freeform 1416"/>
              <p:cNvSpPr>
                <a:spLocks/>
              </p:cNvSpPr>
              <p:nvPr/>
            </p:nvSpPr>
            <p:spPr bwMode="auto">
              <a:xfrm>
                <a:off x="1139" y="343"/>
                <a:ext cx="21" cy="2"/>
              </a:xfrm>
              <a:custGeom>
                <a:avLst/>
                <a:gdLst>
                  <a:gd name="T0" fmla="+- 0 1149 1139"/>
                  <a:gd name="T1" fmla="*/ T0 w 21"/>
                  <a:gd name="T2" fmla="+- 0 343 343"/>
                  <a:gd name="T3" fmla="*/ 343 h 2"/>
                  <a:gd name="T4" fmla="+- 0 1139 1139"/>
                  <a:gd name="T5" fmla="*/ T4 w 21"/>
                  <a:gd name="T6" fmla="+- 0 345 343"/>
                  <a:gd name="T7" fmla="*/ 345 h 2"/>
                  <a:gd name="T8" fmla="+- 0 1159 1139"/>
                  <a:gd name="T9" fmla="*/ T8 w 21"/>
                  <a:gd name="T10" fmla="+- 0 345 343"/>
                  <a:gd name="T11" fmla="*/ 345 h 2"/>
                  <a:gd name="T12" fmla="+- 0 1149 1139"/>
                  <a:gd name="T13" fmla="*/ T12 w 21"/>
                  <a:gd name="T14" fmla="+- 0 343 343"/>
                  <a:gd name="T15" fmla="*/ 343 h 2"/>
                </a:gdLst>
                <a:ahLst/>
                <a:cxnLst>
                  <a:cxn ang="0">
                    <a:pos x="T1" y="T3"/>
                  </a:cxn>
                  <a:cxn ang="0">
                    <a:pos x="T5" y="T7"/>
                  </a:cxn>
                  <a:cxn ang="0">
                    <a:pos x="T9" y="T11"/>
                  </a:cxn>
                  <a:cxn ang="0">
                    <a:pos x="T13" y="T15"/>
                  </a:cxn>
                </a:cxnLst>
                <a:rect l="0" t="0" r="r" b="b"/>
                <a:pathLst>
                  <a:path w="21" h="2">
                    <a:moveTo>
                      <a:pt x="10" y="0"/>
                    </a:moveTo>
                    <a:lnTo>
                      <a:pt x="0" y="2"/>
                    </a:lnTo>
                    <a:lnTo>
                      <a:pt x="20" y="2"/>
                    </a:lnTo>
                    <a:lnTo>
                      <a:pt x="1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grpSp>
        <p:grpSp>
          <p:nvGrpSpPr>
            <p:cNvPr id="12" name="Group 1411"/>
            <p:cNvGrpSpPr>
              <a:grpSpLocks/>
            </p:cNvGrpSpPr>
            <p:nvPr/>
          </p:nvGrpSpPr>
          <p:grpSpPr bwMode="auto">
            <a:xfrm>
              <a:off x="626" y="2355"/>
              <a:ext cx="2009" cy="1708"/>
              <a:chOff x="626" y="2355"/>
              <a:chExt cx="2009" cy="1708"/>
            </a:xfrm>
          </p:grpSpPr>
          <p:sp>
            <p:nvSpPr>
              <p:cNvPr id="106" name="Freeform 1412"/>
              <p:cNvSpPr>
                <a:spLocks/>
              </p:cNvSpPr>
              <p:nvPr/>
            </p:nvSpPr>
            <p:spPr bwMode="auto">
              <a:xfrm>
                <a:off x="626" y="2355"/>
                <a:ext cx="2009" cy="1708"/>
              </a:xfrm>
              <a:custGeom>
                <a:avLst/>
                <a:gdLst>
                  <a:gd name="T0" fmla="+- 0 720 720"/>
                  <a:gd name="T1" fmla="*/ T0 w 2022"/>
                  <a:gd name="T2" fmla="+- 0 4220 2519"/>
                  <a:gd name="T3" fmla="*/ 4220 h 1701"/>
                  <a:gd name="T4" fmla="+- 0 2742 720"/>
                  <a:gd name="T5" fmla="*/ T4 w 2022"/>
                  <a:gd name="T6" fmla="+- 0 4220 2519"/>
                  <a:gd name="T7" fmla="*/ 4220 h 1701"/>
                  <a:gd name="T8" fmla="+- 0 2742 720"/>
                  <a:gd name="T9" fmla="*/ T8 w 2022"/>
                  <a:gd name="T10" fmla="+- 0 2519 2519"/>
                  <a:gd name="T11" fmla="*/ 2519 h 1701"/>
                  <a:gd name="T12" fmla="+- 0 720 720"/>
                  <a:gd name="T13" fmla="*/ T12 w 2022"/>
                  <a:gd name="T14" fmla="+- 0 2519 2519"/>
                  <a:gd name="T15" fmla="*/ 2519 h 1701"/>
                  <a:gd name="T16" fmla="+- 0 720 720"/>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close/>
                  </a:path>
                </a:pathLst>
              </a:custGeom>
              <a:solidFill>
                <a:srgbClr val="FFFFFF"/>
              </a:solidFill>
              <a:ln w="254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ctr" anchorCtr="0" upright="1">
                <a:noAutofit/>
              </a:bodyPr>
              <a:lstStyle/>
              <a:p>
                <a:endParaRPr lang="ru-RU" dirty="0"/>
              </a:p>
            </p:txBody>
          </p:sp>
        </p:grpSp>
        <p:grpSp>
          <p:nvGrpSpPr>
            <p:cNvPr id="13" name="Group 1409"/>
            <p:cNvGrpSpPr>
              <a:grpSpLocks/>
            </p:cNvGrpSpPr>
            <p:nvPr/>
          </p:nvGrpSpPr>
          <p:grpSpPr bwMode="auto">
            <a:xfrm>
              <a:off x="2897" y="2355"/>
              <a:ext cx="2009" cy="1708"/>
              <a:chOff x="2897" y="2355"/>
              <a:chExt cx="2009" cy="1708"/>
            </a:xfrm>
          </p:grpSpPr>
          <p:sp>
            <p:nvSpPr>
              <p:cNvPr id="105" name="Freeform 1410"/>
              <p:cNvSpPr>
                <a:spLocks/>
              </p:cNvSpPr>
              <p:nvPr/>
            </p:nvSpPr>
            <p:spPr bwMode="auto">
              <a:xfrm>
                <a:off x="2897" y="2355"/>
                <a:ext cx="2009" cy="1708"/>
              </a:xfrm>
              <a:custGeom>
                <a:avLst/>
                <a:gdLst>
                  <a:gd name="T0" fmla="+- 0 2929 2929"/>
                  <a:gd name="T1" fmla="*/ T0 w 2022"/>
                  <a:gd name="T2" fmla="+- 0 4220 2519"/>
                  <a:gd name="T3" fmla="*/ 4220 h 1701"/>
                  <a:gd name="T4" fmla="+- 0 4951 2929"/>
                  <a:gd name="T5" fmla="*/ T4 w 2022"/>
                  <a:gd name="T6" fmla="+- 0 4220 2519"/>
                  <a:gd name="T7" fmla="*/ 4220 h 1701"/>
                  <a:gd name="T8" fmla="+- 0 4951 2929"/>
                  <a:gd name="T9" fmla="*/ T8 w 2022"/>
                  <a:gd name="T10" fmla="+- 0 2519 2519"/>
                  <a:gd name="T11" fmla="*/ 2519 h 1701"/>
                  <a:gd name="T12" fmla="+- 0 2929 2929"/>
                  <a:gd name="T13" fmla="*/ T12 w 2022"/>
                  <a:gd name="T14" fmla="+- 0 2519 2519"/>
                  <a:gd name="T15" fmla="*/ 2519 h 1701"/>
                  <a:gd name="T16" fmla="+- 0 2929 2929"/>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grpSp>
        <p:grpSp>
          <p:nvGrpSpPr>
            <p:cNvPr id="14" name="Group 1405"/>
            <p:cNvGrpSpPr>
              <a:grpSpLocks/>
            </p:cNvGrpSpPr>
            <p:nvPr/>
          </p:nvGrpSpPr>
          <p:grpSpPr bwMode="auto">
            <a:xfrm>
              <a:off x="5167" y="2355"/>
              <a:ext cx="2009" cy="1708"/>
              <a:chOff x="5167" y="2355"/>
              <a:chExt cx="2009" cy="1708"/>
            </a:xfrm>
          </p:grpSpPr>
          <p:sp>
            <p:nvSpPr>
              <p:cNvPr id="103" name="Freeform 1406"/>
              <p:cNvSpPr>
                <a:spLocks/>
              </p:cNvSpPr>
              <p:nvPr/>
            </p:nvSpPr>
            <p:spPr bwMode="auto">
              <a:xfrm>
                <a:off x="5167" y="2355"/>
                <a:ext cx="2009" cy="1708"/>
              </a:xfrm>
              <a:custGeom>
                <a:avLst/>
                <a:gdLst>
                  <a:gd name="T0" fmla="+- 0 5178 5178"/>
                  <a:gd name="T1" fmla="*/ T0 w 2022"/>
                  <a:gd name="T2" fmla="+- 0 4220 2519"/>
                  <a:gd name="T3" fmla="*/ 4220 h 1701"/>
                  <a:gd name="T4" fmla="+- 0 7200 5178"/>
                  <a:gd name="T5" fmla="*/ T4 w 2022"/>
                  <a:gd name="T6" fmla="+- 0 4220 2519"/>
                  <a:gd name="T7" fmla="*/ 4220 h 1701"/>
                  <a:gd name="T8" fmla="+- 0 7200 5178"/>
                  <a:gd name="T9" fmla="*/ T8 w 2022"/>
                  <a:gd name="T10" fmla="+- 0 2519 2519"/>
                  <a:gd name="T11" fmla="*/ 2519 h 1701"/>
                  <a:gd name="T12" fmla="+- 0 5178 5178"/>
                  <a:gd name="T13" fmla="*/ T12 w 2022"/>
                  <a:gd name="T14" fmla="+- 0 2519 2519"/>
                  <a:gd name="T15" fmla="*/ 2519 h 1701"/>
                  <a:gd name="T16" fmla="+- 0 5178 5178"/>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path>
                </a:pathLst>
              </a:custGeom>
              <a:solidFill>
                <a:schemeClr val="bg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t" anchorCtr="0" upright="1">
                <a:noAutofit/>
              </a:bodyPr>
              <a:lstStyle/>
              <a:p>
                <a:endParaRPr lang="ru-RU" dirty="0"/>
              </a:p>
            </p:txBody>
          </p:sp>
        </p:grpSp>
        <p:grpSp>
          <p:nvGrpSpPr>
            <p:cNvPr id="15" name="Group 1399"/>
            <p:cNvGrpSpPr>
              <a:grpSpLocks/>
            </p:cNvGrpSpPr>
            <p:nvPr/>
          </p:nvGrpSpPr>
          <p:grpSpPr bwMode="auto">
            <a:xfrm>
              <a:off x="7438" y="2355"/>
              <a:ext cx="2009" cy="1708"/>
              <a:chOff x="7438" y="2355"/>
              <a:chExt cx="2009" cy="1708"/>
            </a:xfrm>
          </p:grpSpPr>
          <p:sp>
            <p:nvSpPr>
              <p:cNvPr id="100" name="Freeform 1400"/>
              <p:cNvSpPr>
                <a:spLocks/>
              </p:cNvSpPr>
              <p:nvPr/>
            </p:nvSpPr>
            <p:spPr bwMode="auto">
              <a:xfrm>
                <a:off x="7438" y="2355"/>
                <a:ext cx="2009" cy="1708"/>
              </a:xfrm>
              <a:custGeom>
                <a:avLst/>
                <a:gdLst>
                  <a:gd name="T0" fmla="+- 0 7427 7427"/>
                  <a:gd name="T1" fmla="*/ T0 w 2022"/>
                  <a:gd name="T2" fmla="+- 0 4220 2519"/>
                  <a:gd name="T3" fmla="*/ 4220 h 1701"/>
                  <a:gd name="T4" fmla="+- 0 9449 7427"/>
                  <a:gd name="T5" fmla="*/ T4 w 2022"/>
                  <a:gd name="T6" fmla="+- 0 4220 2519"/>
                  <a:gd name="T7" fmla="*/ 4220 h 1701"/>
                  <a:gd name="T8" fmla="+- 0 9449 7427"/>
                  <a:gd name="T9" fmla="*/ T8 w 2022"/>
                  <a:gd name="T10" fmla="+- 0 2519 2519"/>
                  <a:gd name="T11" fmla="*/ 2519 h 1701"/>
                  <a:gd name="T12" fmla="+- 0 7427 7427"/>
                  <a:gd name="T13" fmla="*/ T12 w 2022"/>
                  <a:gd name="T14" fmla="+- 0 2519 2519"/>
                  <a:gd name="T15" fmla="*/ 2519 h 1701"/>
                  <a:gd name="T16" fmla="+- 0 7427 7427"/>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close/>
                  </a:path>
                </a:pathLst>
              </a:custGeom>
              <a:solidFill>
                <a:srgbClr val="FFFFFF"/>
              </a:solidFill>
              <a:ln w="254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t" anchorCtr="0" upright="1">
                <a:noAutofit/>
              </a:bodyPr>
              <a:lstStyle/>
              <a:p>
                <a:endParaRPr lang="ru-RU" dirty="0"/>
              </a:p>
            </p:txBody>
          </p:sp>
        </p:grpSp>
        <p:grpSp>
          <p:nvGrpSpPr>
            <p:cNvPr id="16" name="Group 1397"/>
            <p:cNvGrpSpPr>
              <a:grpSpLocks/>
            </p:cNvGrpSpPr>
            <p:nvPr/>
          </p:nvGrpSpPr>
          <p:grpSpPr bwMode="auto">
            <a:xfrm>
              <a:off x="9708" y="2355"/>
              <a:ext cx="2009" cy="1708"/>
              <a:chOff x="9708" y="2355"/>
              <a:chExt cx="2009" cy="1708"/>
            </a:xfrm>
          </p:grpSpPr>
          <p:sp>
            <p:nvSpPr>
              <p:cNvPr id="99" name="Freeform 1398"/>
              <p:cNvSpPr>
                <a:spLocks/>
              </p:cNvSpPr>
              <p:nvPr/>
            </p:nvSpPr>
            <p:spPr bwMode="auto">
              <a:xfrm>
                <a:off x="9708" y="2355"/>
                <a:ext cx="2009" cy="1708"/>
              </a:xfrm>
              <a:custGeom>
                <a:avLst/>
                <a:gdLst>
                  <a:gd name="T0" fmla="+- 0 9676 9676"/>
                  <a:gd name="T1" fmla="*/ T0 w 2022"/>
                  <a:gd name="T2" fmla="+- 0 4220 2519"/>
                  <a:gd name="T3" fmla="*/ 4220 h 1701"/>
                  <a:gd name="T4" fmla="+- 0 11697 9676"/>
                  <a:gd name="T5" fmla="*/ T4 w 2022"/>
                  <a:gd name="T6" fmla="+- 0 4220 2519"/>
                  <a:gd name="T7" fmla="*/ 4220 h 1701"/>
                  <a:gd name="T8" fmla="+- 0 11697 9676"/>
                  <a:gd name="T9" fmla="*/ T8 w 2022"/>
                  <a:gd name="T10" fmla="+- 0 2519 2519"/>
                  <a:gd name="T11" fmla="*/ 2519 h 1701"/>
                  <a:gd name="T12" fmla="+- 0 9676 9676"/>
                  <a:gd name="T13" fmla="*/ T12 w 2022"/>
                  <a:gd name="T14" fmla="+- 0 2519 2519"/>
                  <a:gd name="T15" fmla="*/ 2519 h 1701"/>
                  <a:gd name="T16" fmla="+- 0 9676 9676"/>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1" y="1701"/>
                    </a:lnTo>
                    <a:lnTo>
                      <a:pt x="2021" y="0"/>
                    </a:lnTo>
                    <a:lnTo>
                      <a:pt x="0" y="0"/>
                    </a:lnTo>
                    <a:lnTo>
                      <a:pt x="0" y="1701"/>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grpSp>
        <p:grpSp>
          <p:nvGrpSpPr>
            <p:cNvPr id="17" name="Group 1393"/>
            <p:cNvGrpSpPr>
              <a:grpSpLocks/>
            </p:cNvGrpSpPr>
            <p:nvPr/>
          </p:nvGrpSpPr>
          <p:grpSpPr bwMode="auto">
            <a:xfrm>
              <a:off x="11979" y="2355"/>
              <a:ext cx="2009" cy="1708"/>
              <a:chOff x="11979" y="2355"/>
              <a:chExt cx="2009" cy="1708"/>
            </a:xfrm>
          </p:grpSpPr>
          <p:sp>
            <p:nvSpPr>
              <p:cNvPr id="97" name="Freeform 1394"/>
              <p:cNvSpPr>
                <a:spLocks/>
              </p:cNvSpPr>
              <p:nvPr/>
            </p:nvSpPr>
            <p:spPr bwMode="auto">
              <a:xfrm>
                <a:off x="11979" y="2355"/>
                <a:ext cx="2009" cy="1708"/>
              </a:xfrm>
              <a:custGeom>
                <a:avLst/>
                <a:gdLst>
                  <a:gd name="T0" fmla="+- 0 11973 11973"/>
                  <a:gd name="T1" fmla="*/ T0 w 2022"/>
                  <a:gd name="T2" fmla="+- 0 4192 2492"/>
                  <a:gd name="T3" fmla="*/ 4192 h 1701"/>
                  <a:gd name="T4" fmla="+- 0 13995 11973"/>
                  <a:gd name="T5" fmla="*/ T4 w 2022"/>
                  <a:gd name="T6" fmla="+- 0 4192 2492"/>
                  <a:gd name="T7" fmla="*/ 4192 h 1701"/>
                  <a:gd name="T8" fmla="+- 0 13995 11973"/>
                  <a:gd name="T9" fmla="*/ T8 w 2022"/>
                  <a:gd name="T10" fmla="+- 0 2492 2492"/>
                  <a:gd name="T11" fmla="*/ 2492 h 1701"/>
                  <a:gd name="T12" fmla="+- 0 11973 11973"/>
                  <a:gd name="T13" fmla="*/ T12 w 2022"/>
                  <a:gd name="T14" fmla="+- 0 2492 2492"/>
                  <a:gd name="T15" fmla="*/ 2492 h 1701"/>
                  <a:gd name="T16" fmla="+- 0 11973 11973"/>
                  <a:gd name="T17" fmla="*/ T16 w 2022"/>
                  <a:gd name="T18" fmla="+- 0 4192 2492"/>
                  <a:gd name="T19" fmla="*/ 4192 h 1701"/>
                </a:gdLst>
                <a:ahLst/>
                <a:cxnLst>
                  <a:cxn ang="0">
                    <a:pos x="T1" y="T3"/>
                  </a:cxn>
                  <a:cxn ang="0">
                    <a:pos x="T5" y="T7"/>
                  </a:cxn>
                  <a:cxn ang="0">
                    <a:pos x="T9" y="T11"/>
                  </a:cxn>
                  <a:cxn ang="0">
                    <a:pos x="T13" y="T15"/>
                  </a:cxn>
                  <a:cxn ang="0">
                    <a:pos x="T17" y="T19"/>
                  </a:cxn>
                </a:cxnLst>
                <a:rect l="0" t="0" r="r" b="b"/>
                <a:pathLst>
                  <a:path w="2022" h="1701">
                    <a:moveTo>
                      <a:pt x="0" y="1700"/>
                    </a:moveTo>
                    <a:lnTo>
                      <a:pt x="2022" y="1700"/>
                    </a:lnTo>
                    <a:lnTo>
                      <a:pt x="2022" y="0"/>
                    </a:lnTo>
                    <a:lnTo>
                      <a:pt x="0" y="0"/>
                    </a:lnTo>
                    <a:lnTo>
                      <a:pt x="0" y="1700"/>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grpSp>
      </p:grpSp>
      <p:pic>
        <p:nvPicPr>
          <p:cNvPr id="7" name="Рисунок 6"/>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2329300" y="113059"/>
            <a:ext cx="5118806" cy="1131025"/>
          </a:xfrm>
          <a:prstGeom prst="rect">
            <a:avLst/>
          </a:prstGeom>
        </p:spPr>
      </p:pic>
      <p:sp>
        <p:nvSpPr>
          <p:cNvPr id="3" name="TextBox 2"/>
          <p:cNvSpPr txBox="1"/>
          <p:nvPr/>
        </p:nvSpPr>
        <p:spPr>
          <a:xfrm>
            <a:off x="166232" y="1576507"/>
            <a:ext cx="1325666" cy="923330"/>
          </a:xfrm>
          <a:prstGeom prst="rect">
            <a:avLst/>
          </a:prstGeom>
          <a:noFill/>
        </p:spPr>
        <p:txBody>
          <a:bodyPr wrap="square" rtlCol="0" anchor="ctr">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области сварки</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39" name="TextBox 138"/>
          <p:cNvSpPr txBox="1"/>
          <p:nvPr/>
        </p:nvSpPr>
        <p:spPr>
          <a:xfrm>
            <a:off x="1667784" y="1701513"/>
            <a:ext cx="1323032" cy="646331"/>
          </a:xfrm>
          <a:prstGeom prst="rect">
            <a:avLst/>
          </a:prstGeom>
          <a:noFill/>
        </p:spPr>
        <p:txBody>
          <a:bodyPr wrap="square" rtlCol="0" anchor="ctr">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нано- индустрии</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68" name="TextBox 167"/>
          <p:cNvSpPr txBox="1"/>
          <p:nvPr/>
        </p:nvSpPr>
        <p:spPr>
          <a:xfrm>
            <a:off x="3162697" y="1318743"/>
            <a:ext cx="1337850" cy="1438855"/>
          </a:xfrm>
          <a:prstGeom prst="rect">
            <a:avLst/>
          </a:prstGeom>
          <a:noFill/>
        </p:spPr>
        <p:txBody>
          <a:bodyPr wrap="square" rtlCol="0" anchor="ctr">
            <a:spAutoFit/>
          </a:bodyPr>
          <a:lstStyle/>
          <a:p>
            <a:pPr algn="ctr"/>
            <a:r>
              <a:rPr lang="ru-RU" sz="1750" dirty="0" smtClean="0">
                <a:solidFill>
                  <a:schemeClr val="accent5">
                    <a:lumMod val="75000"/>
                  </a:schemeClr>
                </a:solidFill>
                <a:latin typeface="Franklin Gothic Demi Cond" panose="020B0706030402020204" pitchFamily="34" charset="0"/>
                <a:cs typeface="Arial" panose="020B0604020202020204" pitchFamily="34" charset="0"/>
              </a:rPr>
              <a:t>СПК в жилищно-коммунальном хозяйстве</a:t>
            </a:r>
            <a:endParaRPr lang="ru-RU" sz="1750"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69" name="TextBox 168"/>
          <p:cNvSpPr txBox="1"/>
          <p:nvPr/>
        </p:nvSpPr>
        <p:spPr>
          <a:xfrm>
            <a:off x="4658270" y="1558291"/>
            <a:ext cx="1335166" cy="923330"/>
          </a:xfrm>
          <a:prstGeom prst="rect">
            <a:avLst/>
          </a:prstGeom>
          <a:noFill/>
        </p:spPr>
        <p:txBody>
          <a:bodyPr wrap="square" rtlCol="0" anchor="ctr">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строительстве</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70" name="TextBox 169"/>
          <p:cNvSpPr txBox="1"/>
          <p:nvPr/>
        </p:nvSpPr>
        <p:spPr>
          <a:xfrm>
            <a:off x="6153184" y="1403296"/>
            <a:ext cx="1323032" cy="1200329"/>
          </a:xfrm>
          <a:prstGeom prst="rect">
            <a:avLst/>
          </a:prstGeom>
          <a:noFill/>
        </p:spPr>
        <p:txBody>
          <a:bodyPr wrap="square" rtlCol="0" anchor="ctr">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индустрии гостеприимства</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71" name="TextBox 170"/>
          <p:cNvSpPr txBox="1"/>
          <p:nvPr/>
        </p:nvSpPr>
        <p:spPr>
          <a:xfrm>
            <a:off x="7648756" y="1284033"/>
            <a:ext cx="1319081" cy="1438855"/>
          </a:xfrm>
          <a:prstGeom prst="rect">
            <a:avLst/>
          </a:prstGeom>
          <a:noFill/>
        </p:spPr>
        <p:txBody>
          <a:bodyPr wrap="square" rtlCol="0" anchor="ctr">
            <a:spAutoFit/>
          </a:bodyPr>
          <a:lstStyle/>
          <a:p>
            <a:pPr algn="ctr"/>
            <a:r>
              <a:rPr lang="ru-RU" sz="1750" dirty="0" smtClean="0">
                <a:solidFill>
                  <a:schemeClr val="accent5">
                    <a:lumMod val="75000"/>
                  </a:schemeClr>
                </a:solidFill>
                <a:latin typeface="Franklin Gothic Demi Cond" panose="020B0706030402020204" pitchFamily="34" charset="0"/>
                <a:cs typeface="Arial" panose="020B0604020202020204" pitchFamily="34" charset="0"/>
              </a:rPr>
              <a:t>СПК в области информационных технологий</a:t>
            </a:r>
            <a:endParaRPr lang="ru-RU" sz="1750"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72" name="TextBox 171"/>
          <p:cNvSpPr txBox="1"/>
          <p:nvPr/>
        </p:nvSpPr>
        <p:spPr>
          <a:xfrm>
            <a:off x="200858" y="2953166"/>
            <a:ext cx="1291040" cy="1169551"/>
          </a:xfrm>
          <a:prstGeom prst="rect">
            <a:avLst/>
          </a:prstGeom>
          <a:noFill/>
        </p:spPr>
        <p:txBody>
          <a:bodyPr wrap="square" rtlCol="0">
            <a:spAutoFit/>
          </a:bodyPr>
          <a:lstStyle/>
          <a:p>
            <a:pPr algn="ctr"/>
            <a:r>
              <a:rPr lang="ru-RU" sz="1750" dirty="0" smtClean="0">
                <a:solidFill>
                  <a:schemeClr val="accent5">
                    <a:lumMod val="75000"/>
                  </a:schemeClr>
                </a:solidFill>
                <a:latin typeface="Franklin Gothic Demi Cond" panose="020B0706030402020204" pitchFamily="34" charset="0"/>
                <a:cs typeface="Arial" panose="020B0604020202020204" pitchFamily="34" charset="0"/>
              </a:rPr>
              <a:t>СПК железно-дорожного транспорта</a:t>
            </a:r>
            <a:endParaRPr lang="ru-RU" sz="1750"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74" name="TextBox 173"/>
          <p:cNvSpPr txBox="1"/>
          <p:nvPr/>
        </p:nvSpPr>
        <p:spPr>
          <a:xfrm>
            <a:off x="3172936" y="3072432"/>
            <a:ext cx="1366345" cy="923330"/>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здравоохранении</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75" name="TextBox 174"/>
          <p:cNvSpPr txBox="1"/>
          <p:nvPr/>
        </p:nvSpPr>
        <p:spPr>
          <a:xfrm>
            <a:off x="7650555" y="4430510"/>
            <a:ext cx="1321233" cy="923330"/>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электро-энергетики</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76" name="TextBox 175"/>
          <p:cNvSpPr txBox="1"/>
          <p:nvPr/>
        </p:nvSpPr>
        <p:spPr>
          <a:xfrm>
            <a:off x="7650556" y="3047818"/>
            <a:ext cx="1355556" cy="923330"/>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машиностроении</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77" name="TextBox 176"/>
          <p:cNvSpPr txBox="1"/>
          <p:nvPr/>
        </p:nvSpPr>
        <p:spPr>
          <a:xfrm>
            <a:off x="6161577" y="4292009"/>
            <a:ext cx="1323032" cy="923330"/>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финансового рынка</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78" name="TextBox 177"/>
          <p:cNvSpPr txBox="1"/>
          <p:nvPr/>
        </p:nvSpPr>
        <p:spPr>
          <a:xfrm>
            <a:off x="3163817" y="4430510"/>
            <a:ext cx="1325666" cy="923330"/>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сфере атомной  энергии</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79" name="TextBox 178"/>
          <p:cNvSpPr txBox="1"/>
          <p:nvPr/>
        </p:nvSpPr>
        <p:spPr>
          <a:xfrm>
            <a:off x="1682338" y="4292009"/>
            <a:ext cx="1325666" cy="1200329"/>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нефтегазовом комплексе</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80" name="TextBox 179"/>
          <p:cNvSpPr txBox="1"/>
          <p:nvPr/>
        </p:nvSpPr>
        <p:spPr>
          <a:xfrm>
            <a:off x="166232" y="4292009"/>
            <a:ext cx="1360292" cy="1200329"/>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судостроении и морской технике</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81" name="TextBox 180"/>
          <p:cNvSpPr txBox="1"/>
          <p:nvPr/>
        </p:nvSpPr>
        <p:spPr>
          <a:xfrm>
            <a:off x="5996858" y="2852344"/>
            <a:ext cx="1498892" cy="1477328"/>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ракетной технике и космической деятельности</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82" name="TextBox 181"/>
          <p:cNvSpPr txBox="1"/>
          <p:nvPr/>
        </p:nvSpPr>
        <p:spPr>
          <a:xfrm>
            <a:off x="4645297" y="4292009"/>
            <a:ext cx="1337804" cy="923330"/>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автомобиле-строении</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83" name="TextBox 182"/>
          <p:cNvSpPr txBox="1"/>
          <p:nvPr/>
        </p:nvSpPr>
        <p:spPr>
          <a:xfrm>
            <a:off x="4598358" y="3026818"/>
            <a:ext cx="1325666" cy="1200329"/>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области управления персоналом</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23" name="TextBox 122"/>
          <p:cNvSpPr txBox="1"/>
          <p:nvPr/>
        </p:nvSpPr>
        <p:spPr>
          <a:xfrm>
            <a:off x="1669584" y="2815581"/>
            <a:ext cx="1323032" cy="1569660"/>
          </a:xfrm>
          <a:prstGeom prst="rect">
            <a:avLst/>
          </a:prstGeom>
          <a:noFill/>
        </p:spPr>
        <p:txBody>
          <a:bodyPr wrap="square" rtlCol="0">
            <a:spAutoFit/>
          </a:bodyPr>
          <a:lstStyle/>
          <a:p>
            <a:pPr algn="ctr"/>
            <a:r>
              <a:rPr lang="ru-RU" sz="1600" dirty="0">
                <a:solidFill>
                  <a:schemeClr val="accent5">
                    <a:lumMod val="75000"/>
                  </a:schemeClr>
                </a:solidFill>
                <a:latin typeface="Franklin Gothic Demi Cond" panose="020B0706030402020204" pitchFamily="34" charset="0"/>
                <a:cs typeface="Arial" panose="020B0604020202020204" pitchFamily="34" charset="0"/>
              </a:rPr>
              <a:t>СПК в лифтовой отрасли и сфере вертолетного транспорта</a:t>
            </a:r>
          </a:p>
        </p:txBody>
      </p:sp>
      <p:sp>
        <p:nvSpPr>
          <p:cNvPr id="124" name="Freeform 1412"/>
          <p:cNvSpPr>
            <a:spLocks/>
          </p:cNvSpPr>
          <p:nvPr/>
        </p:nvSpPr>
        <p:spPr bwMode="auto">
          <a:xfrm>
            <a:off x="172211" y="5656383"/>
            <a:ext cx="1739108" cy="920266"/>
          </a:xfrm>
          <a:custGeom>
            <a:avLst/>
            <a:gdLst>
              <a:gd name="T0" fmla="+- 0 720 720"/>
              <a:gd name="T1" fmla="*/ T0 w 2022"/>
              <a:gd name="T2" fmla="+- 0 4220 2519"/>
              <a:gd name="T3" fmla="*/ 4220 h 1701"/>
              <a:gd name="T4" fmla="+- 0 2742 720"/>
              <a:gd name="T5" fmla="*/ T4 w 2022"/>
              <a:gd name="T6" fmla="+- 0 4220 2519"/>
              <a:gd name="T7" fmla="*/ 4220 h 1701"/>
              <a:gd name="T8" fmla="+- 0 2742 720"/>
              <a:gd name="T9" fmla="*/ T8 w 2022"/>
              <a:gd name="T10" fmla="+- 0 2519 2519"/>
              <a:gd name="T11" fmla="*/ 2519 h 1701"/>
              <a:gd name="T12" fmla="+- 0 720 720"/>
              <a:gd name="T13" fmla="*/ T12 w 2022"/>
              <a:gd name="T14" fmla="+- 0 2519 2519"/>
              <a:gd name="T15" fmla="*/ 2519 h 1701"/>
              <a:gd name="T16" fmla="+- 0 720 720"/>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close/>
              </a:path>
            </a:pathLst>
          </a:custGeom>
          <a:solidFill>
            <a:srgbClr val="FFFFFF"/>
          </a:solidFill>
          <a:ln w="254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ctr" anchorCtr="0" upright="1">
            <a:noAutofit/>
          </a:bodyPr>
          <a:lstStyle/>
          <a:p>
            <a:endParaRPr lang="ru-RU" dirty="0"/>
          </a:p>
        </p:txBody>
      </p:sp>
      <p:sp>
        <p:nvSpPr>
          <p:cNvPr id="125" name="Freeform 1410"/>
          <p:cNvSpPr>
            <a:spLocks/>
          </p:cNvSpPr>
          <p:nvPr/>
        </p:nvSpPr>
        <p:spPr bwMode="auto">
          <a:xfrm>
            <a:off x="2506160" y="5645584"/>
            <a:ext cx="1775589" cy="920266"/>
          </a:xfrm>
          <a:custGeom>
            <a:avLst/>
            <a:gdLst>
              <a:gd name="T0" fmla="+- 0 2929 2929"/>
              <a:gd name="T1" fmla="*/ T0 w 2022"/>
              <a:gd name="T2" fmla="+- 0 4220 2519"/>
              <a:gd name="T3" fmla="*/ 4220 h 1701"/>
              <a:gd name="T4" fmla="+- 0 4951 2929"/>
              <a:gd name="T5" fmla="*/ T4 w 2022"/>
              <a:gd name="T6" fmla="+- 0 4220 2519"/>
              <a:gd name="T7" fmla="*/ 4220 h 1701"/>
              <a:gd name="T8" fmla="+- 0 4951 2929"/>
              <a:gd name="T9" fmla="*/ T8 w 2022"/>
              <a:gd name="T10" fmla="+- 0 2519 2519"/>
              <a:gd name="T11" fmla="*/ 2519 h 1701"/>
              <a:gd name="T12" fmla="+- 0 2929 2929"/>
              <a:gd name="T13" fmla="*/ T12 w 2022"/>
              <a:gd name="T14" fmla="+- 0 2519 2519"/>
              <a:gd name="T15" fmla="*/ 2519 h 1701"/>
              <a:gd name="T16" fmla="+- 0 2929 2929"/>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dirty="0"/>
          </a:p>
        </p:txBody>
      </p:sp>
      <p:sp>
        <p:nvSpPr>
          <p:cNvPr id="126" name="Freeform 1406"/>
          <p:cNvSpPr>
            <a:spLocks/>
          </p:cNvSpPr>
          <p:nvPr/>
        </p:nvSpPr>
        <p:spPr bwMode="auto">
          <a:xfrm>
            <a:off x="4641262" y="5622971"/>
            <a:ext cx="1732101" cy="942879"/>
          </a:xfrm>
          <a:custGeom>
            <a:avLst/>
            <a:gdLst>
              <a:gd name="T0" fmla="+- 0 5178 5178"/>
              <a:gd name="T1" fmla="*/ T0 w 2022"/>
              <a:gd name="T2" fmla="+- 0 4220 2519"/>
              <a:gd name="T3" fmla="*/ 4220 h 1701"/>
              <a:gd name="T4" fmla="+- 0 7200 5178"/>
              <a:gd name="T5" fmla="*/ T4 w 2022"/>
              <a:gd name="T6" fmla="+- 0 4220 2519"/>
              <a:gd name="T7" fmla="*/ 4220 h 1701"/>
              <a:gd name="T8" fmla="+- 0 7200 5178"/>
              <a:gd name="T9" fmla="*/ T8 w 2022"/>
              <a:gd name="T10" fmla="+- 0 2519 2519"/>
              <a:gd name="T11" fmla="*/ 2519 h 1701"/>
              <a:gd name="T12" fmla="+- 0 5178 5178"/>
              <a:gd name="T13" fmla="*/ T12 w 2022"/>
              <a:gd name="T14" fmla="+- 0 2519 2519"/>
              <a:gd name="T15" fmla="*/ 2519 h 1701"/>
              <a:gd name="T16" fmla="+- 0 5178 5178"/>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path>
            </a:pathLst>
          </a:custGeom>
          <a:solidFill>
            <a:schemeClr val="bg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t" anchorCtr="0" upright="1">
            <a:noAutofit/>
          </a:bodyPr>
          <a:lstStyle/>
          <a:p>
            <a:endParaRPr lang="ru-RU" dirty="0"/>
          </a:p>
        </p:txBody>
      </p:sp>
      <p:sp>
        <p:nvSpPr>
          <p:cNvPr id="127" name="Freeform 1400"/>
          <p:cNvSpPr>
            <a:spLocks/>
          </p:cNvSpPr>
          <p:nvPr/>
        </p:nvSpPr>
        <p:spPr bwMode="auto">
          <a:xfrm>
            <a:off x="6709976" y="5645584"/>
            <a:ext cx="2223945" cy="920266"/>
          </a:xfrm>
          <a:custGeom>
            <a:avLst/>
            <a:gdLst>
              <a:gd name="T0" fmla="+- 0 7427 7427"/>
              <a:gd name="T1" fmla="*/ T0 w 2022"/>
              <a:gd name="T2" fmla="+- 0 4220 2519"/>
              <a:gd name="T3" fmla="*/ 4220 h 1701"/>
              <a:gd name="T4" fmla="+- 0 9449 7427"/>
              <a:gd name="T5" fmla="*/ T4 w 2022"/>
              <a:gd name="T6" fmla="+- 0 4220 2519"/>
              <a:gd name="T7" fmla="*/ 4220 h 1701"/>
              <a:gd name="T8" fmla="+- 0 9449 7427"/>
              <a:gd name="T9" fmla="*/ T8 w 2022"/>
              <a:gd name="T10" fmla="+- 0 2519 2519"/>
              <a:gd name="T11" fmla="*/ 2519 h 1701"/>
              <a:gd name="T12" fmla="+- 0 7427 7427"/>
              <a:gd name="T13" fmla="*/ T12 w 2022"/>
              <a:gd name="T14" fmla="+- 0 2519 2519"/>
              <a:gd name="T15" fmla="*/ 2519 h 1701"/>
              <a:gd name="T16" fmla="+- 0 7427 7427"/>
              <a:gd name="T17" fmla="*/ T16 w 2022"/>
              <a:gd name="T18" fmla="+- 0 4220 2519"/>
              <a:gd name="T19" fmla="*/ 4220 h 1701"/>
            </a:gdLst>
            <a:ahLst/>
            <a:cxnLst>
              <a:cxn ang="0">
                <a:pos x="T1" y="T3"/>
              </a:cxn>
              <a:cxn ang="0">
                <a:pos x="T5" y="T7"/>
              </a:cxn>
              <a:cxn ang="0">
                <a:pos x="T9" y="T11"/>
              </a:cxn>
              <a:cxn ang="0">
                <a:pos x="T13" y="T15"/>
              </a:cxn>
              <a:cxn ang="0">
                <a:pos x="T17" y="T19"/>
              </a:cxn>
            </a:cxnLst>
            <a:rect l="0" t="0" r="r" b="b"/>
            <a:pathLst>
              <a:path w="2022" h="1701">
                <a:moveTo>
                  <a:pt x="0" y="1701"/>
                </a:moveTo>
                <a:lnTo>
                  <a:pt x="2022" y="1701"/>
                </a:lnTo>
                <a:lnTo>
                  <a:pt x="2022" y="0"/>
                </a:lnTo>
                <a:lnTo>
                  <a:pt x="0" y="0"/>
                </a:lnTo>
                <a:lnTo>
                  <a:pt x="0" y="1701"/>
                </a:lnTo>
                <a:close/>
              </a:path>
            </a:pathLst>
          </a:custGeom>
          <a:solidFill>
            <a:srgbClr val="FFFFFF"/>
          </a:solidFill>
          <a:ln w="254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ot="0" vert="horz" wrap="square" lIns="91440" tIns="45720" rIns="91440" bIns="45720" anchor="t" anchorCtr="0" upright="1">
            <a:noAutofit/>
          </a:bodyPr>
          <a:lstStyle/>
          <a:p>
            <a:endParaRPr lang="ru-RU" dirty="0"/>
          </a:p>
        </p:txBody>
      </p:sp>
      <p:sp>
        <p:nvSpPr>
          <p:cNvPr id="186" name="TextBox 185"/>
          <p:cNvSpPr txBox="1"/>
          <p:nvPr/>
        </p:nvSpPr>
        <p:spPr>
          <a:xfrm>
            <a:off x="6709976" y="5650211"/>
            <a:ext cx="2296136" cy="1169551"/>
          </a:xfrm>
          <a:prstGeom prst="rect">
            <a:avLst/>
          </a:prstGeom>
          <a:noFill/>
        </p:spPr>
        <p:txBody>
          <a:bodyPr wrap="square" rtlCol="0">
            <a:spAutoFit/>
          </a:bodyPr>
          <a:lstStyle/>
          <a:p>
            <a:pPr algn="ctr"/>
            <a:r>
              <a:rPr lang="ru-RU" sz="1750" dirty="0" smtClean="0">
                <a:solidFill>
                  <a:schemeClr val="accent5">
                    <a:lumMod val="75000"/>
                  </a:schemeClr>
                </a:solidFill>
                <a:latin typeface="Franklin Gothic Demi Cond" panose="020B0706030402020204" pitchFamily="34" charset="0"/>
                <a:cs typeface="Arial" panose="020B0604020202020204" pitchFamily="34" charset="0"/>
              </a:rPr>
              <a:t>Временная комиссия по профквалификациям в области воздушного транспорта</a:t>
            </a:r>
            <a:endParaRPr lang="ru-RU" sz="1750"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87" name="TextBox 186"/>
          <p:cNvSpPr txBox="1"/>
          <p:nvPr/>
        </p:nvSpPr>
        <p:spPr>
          <a:xfrm>
            <a:off x="4694302" y="5702685"/>
            <a:ext cx="1612673" cy="646331"/>
          </a:xfrm>
          <a:prstGeom prst="rect">
            <a:avLst/>
          </a:prstGeom>
          <a:noFill/>
        </p:spPr>
        <p:txBody>
          <a:bodyPr wrap="square" rtlCol="0">
            <a:spAutoFit/>
          </a:bodyPr>
          <a:lstStyle/>
          <a:p>
            <a:pPr algn="ctr"/>
            <a:r>
              <a:rPr lang="ru-RU" dirty="0" smtClean="0">
                <a:solidFill>
                  <a:schemeClr val="accent5">
                    <a:lumMod val="75000"/>
                  </a:schemeClr>
                </a:solidFill>
                <a:latin typeface="Franklin Gothic Demi Cond" panose="020B0706030402020204" pitchFamily="34" charset="0"/>
                <a:cs typeface="Arial" panose="020B0604020202020204" pitchFamily="34" charset="0"/>
              </a:rPr>
              <a:t>СПК в области фармации</a:t>
            </a:r>
            <a:endParaRPr lang="ru-RU"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84" name="TextBox 183"/>
          <p:cNvSpPr txBox="1"/>
          <p:nvPr/>
        </p:nvSpPr>
        <p:spPr>
          <a:xfrm>
            <a:off x="2534155" y="5688687"/>
            <a:ext cx="1719600" cy="1400383"/>
          </a:xfrm>
          <a:prstGeom prst="rect">
            <a:avLst/>
          </a:prstGeom>
          <a:noFill/>
        </p:spPr>
        <p:txBody>
          <a:bodyPr wrap="square" rtlCol="0">
            <a:spAutoFit/>
          </a:bodyPr>
          <a:lstStyle/>
          <a:p>
            <a:pPr algn="ctr"/>
            <a:r>
              <a:rPr lang="ru-RU" sz="1700" dirty="0" smtClean="0">
                <a:solidFill>
                  <a:schemeClr val="accent5">
                    <a:lumMod val="75000"/>
                  </a:schemeClr>
                </a:solidFill>
                <a:latin typeface="Franklin Gothic Demi Cond" panose="020B0706030402020204" pitchFamily="34" charset="0"/>
                <a:cs typeface="Arial" panose="020B0604020202020204" pitchFamily="34" charset="0"/>
              </a:rPr>
              <a:t>СПК в целл. бумажной, мебельной и деревооб-щей промышленности</a:t>
            </a:r>
            <a:endParaRPr lang="ru-RU" sz="1700" dirty="0">
              <a:solidFill>
                <a:schemeClr val="accent5">
                  <a:lumMod val="75000"/>
                </a:schemeClr>
              </a:solidFill>
              <a:latin typeface="Franklin Gothic Demi Cond" panose="020B0706030402020204" pitchFamily="34" charset="0"/>
              <a:cs typeface="Arial" panose="020B0604020202020204" pitchFamily="34" charset="0"/>
            </a:endParaRPr>
          </a:p>
        </p:txBody>
      </p:sp>
      <p:sp>
        <p:nvSpPr>
          <p:cNvPr id="128" name="TextBox 127"/>
          <p:cNvSpPr txBox="1"/>
          <p:nvPr/>
        </p:nvSpPr>
        <p:spPr>
          <a:xfrm>
            <a:off x="166232" y="5650212"/>
            <a:ext cx="1689816" cy="1138773"/>
          </a:xfrm>
          <a:prstGeom prst="rect">
            <a:avLst/>
          </a:prstGeom>
          <a:noFill/>
        </p:spPr>
        <p:txBody>
          <a:bodyPr wrap="square" rtlCol="0">
            <a:spAutoFit/>
          </a:bodyPr>
          <a:lstStyle/>
          <a:p>
            <a:pPr algn="ctr"/>
            <a:r>
              <a:rPr lang="ru-RU" sz="1700" dirty="0">
                <a:solidFill>
                  <a:schemeClr val="accent5">
                    <a:lumMod val="75000"/>
                  </a:schemeClr>
                </a:solidFill>
                <a:latin typeface="Franklin Gothic Demi Cond" panose="020B0706030402020204" pitchFamily="34" charset="0"/>
                <a:cs typeface="Arial" panose="020B0604020202020204" pitchFamily="34" charset="0"/>
              </a:rPr>
              <a:t>Комиссия по профквалицикациям </a:t>
            </a:r>
          </a:p>
          <a:p>
            <a:pPr algn="ctr"/>
            <a:r>
              <a:rPr lang="ru-RU" sz="1700" dirty="0">
                <a:solidFill>
                  <a:schemeClr val="accent5">
                    <a:lumMod val="75000"/>
                  </a:schemeClr>
                </a:solidFill>
                <a:latin typeface="Franklin Gothic Demi Cond" panose="020B0706030402020204" pitchFamily="34" charset="0"/>
                <a:cs typeface="Arial" panose="020B0604020202020204" pitchFamily="34" charset="0"/>
              </a:rPr>
              <a:t>в туризме</a:t>
            </a:r>
          </a:p>
        </p:txBody>
      </p:sp>
      <p:sp>
        <p:nvSpPr>
          <p:cNvPr id="75" name="Номер слайда 74"/>
          <p:cNvSpPr>
            <a:spLocks noGrp="1"/>
          </p:cNvSpPr>
          <p:nvPr>
            <p:ph type="sldNum" sz="quarter" idx="12"/>
          </p:nvPr>
        </p:nvSpPr>
        <p:spPr/>
        <p:txBody>
          <a:bodyPr/>
          <a:lstStyle/>
          <a:p>
            <a:fld id="{725C68B6-61C2-468F-89AB-4B9F7531AA68}" type="slidenum">
              <a:rPr lang="ru-RU" smtClean="0"/>
              <a:pPr/>
              <a:t>5</a:t>
            </a:fld>
            <a:endParaRPr lang="ru-RU"/>
          </a:p>
        </p:txBody>
      </p:sp>
    </p:spTree>
    <p:extLst>
      <p:ext uri="{BB962C8B-B14F-4D97-AF65-F5344CB8AC3E}">
        <p14:creationId xmlns="" xmlns:p14="http://schemas.microsoft.com/office/powerpoint/2010/main" val="65350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1"/>
                                        </p:tgtEl>
                                        <p:attrNameLst>
                                          <p:attrName>style.visibility</p:attrName>
                                        </p:attrNameLst>
                                      </p:cBhvr>
                                      <p:to>
                                        <p:strVal val="visible"/>
                                      </p:to>
                                    </p:set>
                                    <p:anim calcmode="lin" valueType="num">
                                      <p:cBhvr additive="base">
                                        <p:cTn id="7" dur="1300" fill="hold"/>
                                        <p:tgtEl>
                                          <p:spTgt spid="181"/>
                                        </p:tgtEl>
                                        <p:attrNameLst>
                                          <p:attrName>ppt_x</p:attrName>
                                        </p:attrNameLst>
                                      </p:cBhvr>
                                      <p:tavLst>
                                        <p:tav tm="0">
                                          <p:val>
                                            <p:strVal val="#ppt_x"/>
                                          </p:val>
                                        </p:tav>
                                        <p:tav tm="100000">
                                          <p:val>
                                            <p:strVal val="#ppt_x"/>
                                          </p:val>
                                        </p:tav>
                                      </p:tavLst>
                                    </p:anim>
                                    <p:anim calcmode="lin" valueType="num">
                                      <p:cBhvr additive="base">
                                        <p:cTn id="8" dur="1300" fill="hold"/>
                                        <p:tgtEl>
                                          <p:spTgt spid="1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83"/>
                                        </p:tgtEl>
                                        <p:attrNameLst>
                                          <p:attrName>style.visibility</p:attrName>
                                        </p:attrNameLst>
                                      </p:cBhvr>
                                      <p:to>
                                        <p:strVal val="visible"/>
                                      </p:to>
                                    </p:set>
                                    <p:anim calcmode="lin" valueType="num">
                                      <p:cBhvr>
                                        <p:cTn id="13" dur="1000" fill="hold"/>
                                        <p:tgtEl>
                                          <p:spTgt spid="183"/>
                                        </p:tgtEl>
                                        <p:attrNameLst>
                                          <p:attrName>ppt_w</p:attrName>
                                        </p:attrNameLst>
                                      </p:cBhvr>
                                      <p:tavLst>
                                        <p:tav tm="0">
                                          <p:val>
                                            <p:fltVal val="0"/>
                                          </p:val>
                                        </p:tav>
                                        <p:tav tm="100000">
                                          <p:val>
                                            <p:strVal val="#ppt_w"/>
                                          </p:val>
                                        </p:tav>
                                      </p:tavLst>
                                    </p:anim>
                                    <p:anim calcmode="lin" valueType="num">
                                      <p:cBhvr>
                                        <p:cTn id="14" dur="1000" fill="hold"/>
                                        <p:tgtEl>
                                          <p:spTgt spid="183"/>
                                        </p:tgtEl>
                                        <p:attrNameLst>
                                          <p:attrName>ppt_h</p:attrName>
                                        </p:attrNameLst>
                                      </p:cBhvr>
                                      <p:tavLst>
                                        <p:tav tm="0">
                                          <p:val>
                                            <p:fltVal val="0"/>
                                          </p:val>
                                        </p:tav>
                                        <p:tav tm="100000">
                                          <p:val>
                                            <p:strVal val="#ppt_h"/>
                                          </p:val>
                                        </p:tav>
                                      </p:tavLst>
                                    </p:anim>
                                    <p:anim calcmode="lin" valueType="num">
                                      <p:cBhvr>
                                        <p:cTn id="15" dur="1000" fill="hold"/>
                                        <p:tgtEl>
                                          <p:spTgt spid="183"/>
                                        </p:tgtEl>
                                        <p:attrNameLst>
                                          <p:attrName>style.rotation</p:attrName>
                                        </p:attrNameLst>
                                      </p:cBhvr>
                                      <p:tavLst>
                                        <p:tav tm="0">
                                          <p:val>
                                            <p:fltVal val="90"/>
                                          </p:val>
                                        </p:tav>
                                        <p:tav tm="100000">
                                          <p:val>
                                            <p:fltVal val="0"/>
                                          </p:val>
                                        </p:tav>
                                      </p:tavLst>
                                    </p:anim>
                                    <p:animEffect transition="in" filter="fade">
                                      <p:cBhvr>
                                        <p:cTn id="16" dur="1000"/>
                                        <p:tgtEl>
                                          <p:spTgt spid="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descr="&amp;Kcy;&amp;acy;&amp;rcy;&amp;tcy;&amp;icy;&amp;ncy;&amp;kcy;&amp;icy; &amp;pcy;&amp;ocy; &amp;zcy;&amp;acy;&amp;pcy;&amp;rcy;&amp;ocy;&amp;scy;&amp;ucy; &amp;scy;&amp;tcy;&amp;acy;&amp;ncy;&amp;dcy;&amp;acy;&amp;rcy;&amp;tcy; 17024-201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3796" name="AutoShape 4" descr="data:image/jpeg;base64,/9j/4AAQSkZJRgABAQAAAQABAAD/2wCEAAkGBxITEhUSEBAVFhUVFxQVFhUWEhcYHBQSFRcWGBgVGBUYHCgsGBolGxUZITMhJSkrLi4uFyAzOzMsNyktLisBCgoKBQUFDgUFDisZExkrKysrKysrKysrKysrKysrKysrKysrKysrKysrKysrKysrKysrKysrKysrKysrKysrK//AABEIAQsAvAMBIgACEQEDEQH/xAAcAAEAAgMBAQEAAAAAAAAAAAAABAUCAwYBBwj/xABDEAABAwIDBAcGBAQEBQUAAAABAAIDBBESITEFEyJBBhQWMlFUYXGSk5XR1BUjgZEHQlKhJDOx8TRigsHwQ2Oio+H/xAAUAQEAAAAAAAAAAAAAAAAAAAAA/8QAFBEBAAAAAAAAAAAAAAAAAAAAAP/aAAwDAQACEQMRAD8A+4oiICIiAiIgIiICIiAiIgIiICIiAiIgIiICIiAiIgKDteGoc0ClmjjffN0kJlBbY5BrZGWN7Z3U5EHN9R2t5+k+Xyfcp1Ha3n6T5fJ9yukRBzfUdrefpPl8n3KdR2t5+k+XyfcrpEQc31Ha3n6T5fJ9ynUdrefpPl8n3K6REHNdS2r5+k+Xyfcp1Lavn6T5fJ9yp21NlSyPxx1ckYwgYG924N8R0P8AfkosewJhcmvmvla2jbYR3XE37vP+ooNfUtq+fpPl8n3KdS2r5+k+XyfcqQ7Yk9nAV8oBIcLNFwb3IxG5wnS18lkzYsoAHXJe+XH1aW4cFybganLO9jyzCL1Lavn6T5fJ9ynUtq+fpPl8n3KkN2HJzrJjbHbiOrtCTe5t6n9l6/YcmIObWSgc23cQTivfN1xllb0553CP1Ha3n6T5fJ9ynUdrefpPl8n3K6REHN9R2t5+k+Xyfcp1Ha3n6T5fJ9yukRBzfUdrefpPl8n3KdR2t5+k+XyfcrpEQU2yqWua+9TVQSMseGOlfE7FyOJ0z8vSyuURAREQFqqKljBeR7WjS7nBov4XK2qPWUMUowzRMkaDcB7Q4A+NiNUGv8Wp/MRfFZ9U/FqfzEXxWfVR+zlH5On+Az6J2co/J0/wGfRBI/FqfzEXxWfVQ9pzU0zcJq2t1zZO1p0tqD6rZ2co/J0/wGfROzlH5On+Az6IK6ekpXBv+OsWi121IF8njkf+f+w8FqGzqW7j+IPzFh/ixw5YSQL8x/8AllbdnKPydP8AAZ9E7OUfk6f4DPogqPw6msB+IOyBH/EtzuGjPPPu5X8T4rbSUdKwEGuc+5abuqxfhIIFw70A/wByrLs5R+Tp/gM+idnKPydP8Bn0QVMWzqRsYj68TYWxGq4jbDYk4szw/wDyPisTsykwkfiD7nV3WxflpxZZjl4kaK47OUfk6f4DPonZyj8nT/AZ9EFQ/ZtKQQdpSZ2zFWBp4WPNbW0lKAB19xsXn/ihnjaG5552Ay9SSrLs5R+Tp/gM+idnKPydP8Bn0QVNNs6kb3q9z82m7qvPhDRydkDhvYeJ8V4dm0trfiDtMNxVDT99fVW/Zyj8nT/AZ9E7OUfk6f4DPogh0MdLFKZRW4r4uB1SC1uI3sG3ytkB7ParT8Wp/MRfFZ9VH7OUfk6f4DPonZyj8nT/AAGfRBI/FqfzEXxWfVPxan8xF8Vn1Ufs5R+Tp/gM+idnKPydP8Bn0QS4K+J5wslY462a9pNvYCpKg0mx6eJ2KKniY61sTI2tNjyuApyAiIgLRW1bImOkldhYwXcfAewan0W9UfSbvUuO266zHvL6dyTc/wD37r9bIKXpJt6SGDrFU+SnjcQ2KmhaHVE7zo0uNw1xtfC3Qau5D5J0m6dVcEgY/ZYhJzaKqSome5p0OIvaD+gX0rpyH/jOyb9wNri30lbATf2izf2XJ9FulVBNWbOpnzSz7nrEnWarU1Mw4Yxf+UcVr88NkGvov0tqN7Cyr2dUUzZntjbUQPnja1zyGtJilLmuFyNfHmvrPXpqZzW1ThJC4hoqA0NMbibNbMwZWJIAe2wucwNVD/iPBVuo3OoJnRztczdtDo2iQue0YXGUW0JIzGYCkbOpHM2cW7RldITC51Q6XBkC2728AAwjMIOhVP1yruL0otvQ3KQf5Gd5MyOLTh9qkdHjJ1WDff5m6ix31x4Be/rdbdpVzYWhzw44nNYA1pcSXegQV7K+sJA6qAN6GuJcBaKzSZBnnmXC3oF7DV1hw4qZubwHcYGGMllyMzitd/hfDew0UKWamc6a73nFLCCMIyexziAHf0/lOGfIZai+mofTgkvqJ+KqIFucwxNLAGi+ABuh/ougtYKyrcWYqYMBkeH3cDaK4wOFnd6xzGebSsKWurHNhLqQMLg7fAyA7si1i23eBN/YqmgdC55tUS3FW61mhoMo7zTfvM4iP9spOz5qRphwOeTvJsJdc3kJbG+99Bie0WHt0zQSKfaFc5sZNGIyZGh7TI04Y8DS51wc+LEANdF0Cg7G2nHUxCWK+ElwFxbukj9lOQcP2nqmxQSPEWKaIThm6eDI4lg6sw4zaTiJxH04dStrukVS6N743Q4xJAwxGGRzoRLOIS15xgFzQcdxbQ5WIcvZotpboFsshlb14ngiDZMMkgp2lpGV2uaRnozPVRetbUwvEbZS8RSYTIyMNJdK4ROGQ/NbEA4gmxc4DKxQXEe1as1c8e5aYIQQZLW49yx4tx3ddziLYbADvclS0XTSpkwGSJlO1/E18rJHXG7gc2Mtbm17zK8jUgM0JvbrNmPqS2PfMjHC3HxkuDsOdxhte/qrIBBw0nS+oGMNjY5xEp3YY8GndE+wZKb8RewOcLBvcOoIKgxdO6t0U0hgZHuxFga5jyZn4ZBKwXLQPzYnAG+YGQcSAfpC8sg57oxtyWokmbLFu92SGtIN3DeSNxYtMsGEjW4J0Iv0SWRAREQFHr6Nk0bopG3Y8WIuR+oI0INiCNCFIRBxfSDZUskQgqmSzNYcUVZTkCeFwBAc6Pm6xsS24cCbtC+NVv8ACxocd1tOHDyE8MsDh6Frm6r9MrwhB8H6K9BGRzxS1O0Jakwua+OCnimeC9puLyOFmi49PavrRo5qog1LN1ACHdXxBzpXA3bvnNyDQRfA0m9hc2yV9ZeoC1zB2E4bYrHDfTFyv6LYiDn4mV2GMyMgLsExlDW5GYW3NiTp4/8AZIGVpbm2IOwPzLW/5+Nwa425FmE/qV0CIKV8dWD3YXgMjsbYSZg4bx1joC0m2eRHqtG7ry0kNpw7BHgDmnKY7veE25d+1vTNdCiDVTNIa3FbFYYrCwxWF7D2rN4yNlkiDhqfobUYXCSdoxRSsIjklAa6Te2waFrbvaTnf8sa3K6nZ+zzHJM8uJEpjIBc44S1mE2ucgbaDJWCICIiAiIgIiICIiAo1bQxzANlYHgG4B8fFSUQVXZuk8tH7qdm6Ty0fuq1RBVdm6Ty0fup2bpPLR+6rVEFV2bpPLR+6nZuk8tH7qtUQVXZuk8tH7qdm6Ty0fuq1RBVdm6Ty0fup2bpPLR+6rVEFV2bpPLR+6nZuk8tH7qtUQVXZuk8tH7qdm6Ty0fuq1RBVdm6Ty0fup2bpPLR+6rVEFV2bpPLR+6nZuk8tH7qtUQQaPY9PE7HFC1rrWuByU5EQEREBERAREQEWoztyOJueQ4hmfBZbweI/f8A88D+yDNc90hirTI00pNsLMNntDWvDyZDK05va5lgMOhvpe4vXTNGRcAfUhevkaMi4A+pQcnHWbWc7KnjYBkQ8tzNwb3a85WOVr6OvYgJBUbXuMcMPfhvhc2wjwt317nXFitbwXVb5uXE3PTiGfs8UEzTmHN1t3hr4e1BQ1Mu0d44RxswbyzScFt3yPevb+o2uDoCook2tgDsMWKz7tszNwMQbY4rWzmI9GNvYkrqd43PiGWuYy9vgheOZH7/AK/6IOYon7WcTvWxMzhtYA3BB3meL2cvZdYzSbV3WJjWY8I4HNj7+8s7MPtbBmM/7rqXSNGrgL5Zkar0uHM/3QcqJtrlwvHAG4hfO5wY5MWd9cOCw9ufIdaFgXAG1xc+utvReCZv9Qz0zGaDYiw3g8Rz5+GqYx4jw15+CDNF4119F6gIiICIiAsJZWtBc5wAGpJAA/UrNV+3NndYi3RIAxwvNxcERSskIt64LfqgksrYiQBKwki4AeM2+Iz0yOfoom0ZY5YXRtqGtMzHsY9r23uRhuzPMgnkucP8P43bzHKbuBEeEWEbi6Y4i0HiymIte2X7Y1PQd75WzGdjTjc9zWxvDGm9MRu2B9hlTXIdcEvJQQKvos8neR1FJEYyW4W5xwvwMa1+Fw4nXZctOG+Qvlc+y9H5t6QKimIJfw7xweI5nVdnW9OuD24BbVTR0Mmbu2tlhLYwxnFCeNke8c10lnccmJ4uctCea003QKQMY41DRK0RZBhLMUXV7G2K5J6uLn1ytbMPKHok6OeOU1McuElzi59iXO3Zc4DC7K8TrDKwtnkr3pBsiOqcwtdFjDZ2gmxN3xlotb+kuDlQydA5pCWzVLN2bX3cbml4LakOjN3GwJnbmNQHDK91K2D0FNPVMqTU48GMtZgsGmRr2yEG/wDMBD8L1Qan9EmRSxlk7OCN+MSyNaQXFt5A1rLBuVsg32qDTdF3CFrOtUjwI3ta1xBaMTBG6cEAFz2lhIvpmMQV/tfoq6Z1QRJGGz2dd0Jc9jhGyOzZA4WZZl8s8zmstn9EGCZs8zsZY1gYwF+EFpn4jjc4v4ZyLE2/tYKZvRJz3zYauIxzkseb43SRuka8tIyFyGOaczcPdpZKnobM9oxVwLgHMuTwuw0c1MHOaP5+NrjY24SpFJ/D4NEANQbQRQRgMbgu+JsjHS5HvESG2ts9VqZ/DkBuHrNmmRzntjiDA6MxzMwWDsid7Yu5tFhbVBh2N4w81jTgfvcTnXLyZ4pHF2LuC7XAYbd8A5ABX+1NlF9ZDUiZgbEMBiccnm5JJH9QDgR6qnHQE7uSF1TeOYs3o3YxERlzmtYSTZpcWkgg906XK9rOiFU9uA1bOJ7nmQREPa8xMZjALiCcUYP/AFeiCV0g2NvZjN1iFrSIW43O4oTE+S4jN7fmE4Tp3TroNezuiUVJu5DIwlkbheYtDesFsLWvaAAGgbrkLm98ytEX8P8Ad23U7ThEjWtkjL2kSSVTy5wxcTwKnI+IP9S6Ct2EJGU7C+4gv3m4sf5EkQv68eL9EHHydEfy3Q/ibLCKpbfGGu3lU2DE54z4S+NzuWcik1/RSZ5lw18bZJXtqj/7cjN5ge0A5twvY035RhSqXoK5rSx04wl8Ly5oeHflbvIBzi0XwahvNSH9CwGyRRPjbE8cOKIvkYQxjA3eF2cfBmNSCRdBY9E6YU9MyAysc2MWY9r742ucczf1OH1sreSrjaLukaBfDcuAGIai5OvouVPQ1xJkM4Dy5r8LGvbGHNnEtt2H8TbNAseZJ5qK/oC4xvhdVB7JBI52OEEieWB8L3ixAscQda17tOeaDuWyAkgEEjUX0vmLjlkslz+w+j74KiaoM+M1FzK3AAMTXflFp14Yzgzvew00XQICIiAiIgIiICKu2lLUNc3cMa4WdiBIHFlhFyRYa+P6aqC2r2hizpocJA/9Y8Ls8ybZjTkgv0VC6trxmaaO12iwkuSHOsTflYZ/os562uDnBlJGWgnCTPbE2+RItlkguibKqHSSksTv22GK5s6ww5m5t+3jY2uozq+utxUsI9TPl/L6erv2Ch02zpC5u82fTtbiOK0mI4SDoLDmB+5QXcW2YHYi2S4aHFxwus0Nvck2y7p9tjZYfj9Nct3oBBAN2uFrkDUjS7hn/wAw8VX1sDo7GKngDiSHAy6sdqLuAtck8jr6qOYJ3Fhk2fTX9ZgbaEgC3Fq/9kFvL0hpW2LpmgFocDZ2bTkCDbxy9pA5hTaSsZKC6N2IA2vnrkefoR+65l1FLu2F9BTXzD2mWzWMaeAA2sciTytdbqSatY38uhiYLOJaZQLvtloMtAP9kHToqJ1bX3I6rFbkd/7MrW9v7I6qr8N+rxYg7TeZPZh1B/lOL25BBeoqWSqrQRanjILRf822F13XHqLYc7eOuiwoauvJAlpogLi5EuYaSb8PMgeuaC9REQEREBERAREQEREBERAVZtXYcVQQ6QvuMI4XkZNditl6/wDbwCs0QUHZGm4eF92m4JkcTezRmeeTAs6fovAzFhL8JwcOM2BY4uuDrmSrxEHIbV6OU0LGubTSTOBDQBI4uOEXBJzuRhWnZuxY5JGmSmkjuwhpMslwLPabhzRbIc8+IXXaWSyCnf0Zpy1rS1xa1xcBvHZuOG988+6P7+JWp/ROncXOdvCXYyfzHavvcgDId7/Tmr5EFK3ozAHYuPFia6+9dq03HPTx8VdIiAiIgIiICIiAiIgIiICIiAiIgIiINc7iGktFyASB4kDIfqqf8ZnFgaCa9m3s5hAJtcYiRe1z+yvF5ZBURbVmIJNDM0jDYF0d3Xve1ncrc/ELQzbs+EE7OnueQdHr4ZuFtOdlfWSyCnG1prH/AAM1+QxR55tGuLLUn/pKm7OqnyNJfC6Ig2DXFpJHjwnRTLIgIiICIiAiIgIiICIiAiIgIiICIiAiIgIiICIiAiIgIiICIiAiIgIiICIiAiIgIiICIiAiIgIiICIiAiIgIiICIiAiIgIiICIiAiIgIiICIiAiIgIiICIiAiIgIiICIiAiIgIiICIiAijRzneuZyDWuv7bi39lJQEREBERAREQaqmpZG0vle1jG5lznBoA9XHIKPBtane0PjqInsOjmyNcD7CDmqH+KFK6TZ0rGQOmOOnJiY3EXtbPG5wA55ArguhsNRASaiOrxWOGXc1Z4S7JghawiIAECzMshnyQfZYpQ4BzTcEXHs/VRK/bFPC5jJ52RukxYA9wbiwDE6xPgM1pihe+GPdyOiNr5szsQbAtdoRcZFVW2aOqazeGcS4SLNFG17jicG8I8LHM+AKC7g2xTvcGMqInOOQa2RpJNibAA55An9FNuuRoaKeUkse6FzMBDpKGNpzxghrueWttA63NXuz6Woa4mapEjc7NETW2zyNx6ILJERAREQEREBERAREQQ4W/nSHPuxt9L8Rt/cKYodPffSZ5WjtxX5H+XkpiAiIgIiICIiAiIgIiICIiAiIgIiICIiAiIgIiINbYmhxcALusCfEDT/VbERAREQEREBERAREQEREBERAREQEREBERAREQEREH/9k="/>
          <p:cNvSpPr>
            <a:spLocks noChangeAspect="1" noChangeArrowheads="1"/>
          </p:cNvSpPr>
          <p:nvPr/>
        </p:nvSpPr>
        <p:spPr bwMode="auto">
          <a:xfrm>
            <a:off x="155575" y="-1828800"/>
            <a:ext cx="2686050" cy="38100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3798" name="AutoShape 6" descr="data:image/jpeg;base64,/9j/4AAQSkZJRgABAQAAAQABAAD/2wCEAAkGBxITEhUSEBAVFhUVFxQVFhUWEhcYHBQSFRcWGBgVGBUYHCgsGBolGxUZITMhJSkrLi4uFyAzOzMsNyktLisBCgoKBQUFDgUFDisZExkrKysrKysrKysrKysrKysrKysrKysrKysrKysrKysrKysrKysrKysrKysrKysrKysrK//AABEIAQsAvAMBIgACEQEDEQH/xAAcAAEAAgMBAQEAAAAAAAAAAAAABAUCAwYBBwj/xABDEAABAwIDBAcGBAQEBQUAAAABAAIDBBESITEFEyJBBhQWMlFUYXGSk5XR1BUjgZEHQlKhJDOx8TRigsHwQ2Oio+H/xAAUAQEAAAAAAAAAAAAAAAAAAAAA/8QAFBEBAAAAAAAAAAAAAAAAAAAAAP/aAAwDAQACEQMRAD8A+4oiICIiAiIgIiICIiAiIgIiICIiAiIgIiICIiAiIgKDteGoc0ClmjjffN0kJlBbY5BrZGWN7Z3U5EHN9R2t5+k+Xyfcp1Ha3n6T5fJ9yukRBzfUdrefpPl8n3KdR2t5+k+XyfcrpEQc31Ha3n6T5fJ9ynUdrefpPl8n3K6REHNdS2r5+k+Xyfcp1Lavn6T5fJ9yp21NlSyPxx1ckYwgYG924N8R0P8AfkosewJhcmvmvla2jbYR3XE37vP+ooNfUtq+fpPl8n3KdS2r5+k+XyfcqQ7Yk9nAV8oBIcLNFwb3IxG5wnS18lkzYsoAHXJe+XH1aW4cFybganLO9jyzCL1Lavn6T5fJ9ynUtq+fpPl8n3KkN2HJzrJjbHbiOrtCTe5t6n9l6/YcmIObWSgc23cQTivfN1xllb0553CP1Ha3n6T5fJ9ynUdrefpPl8n3K6REHN9R2t5+k+Xyfcp1Ha3n6T5fJ9yukRBzfUdrefpPl8n3KdR2t5+k+XyfcrpEQU2yqWua+9TVQSMseGOlfE7FyOJ0z8vSyuURAREQFqqKljBeR7WjS7nBov4XK2qPWUMUowzRMkaDcB7Q4A+NiNUGv8Wp/MRfFZ9U/FqfzEXxWfVR+zlH5On+Az6J2co/J0/wGfRBI/FqfzEXxWfVQ9pzU0zcJq2t1zZO1p0tqD6rZ2co/J0/wGfROzlH5On+Az6IK6ekpXBv+OsWi121IF8njkf+f+w8FqGzqW7j+IPzFh/ixw5YSQL8x/8AllbdnKPydP8AAZ9E7OUfk6f4DPogqPw6msB+IOyBH/EtzuGjPPPu5X8T4rbSUdKwEGuc+5abuqxfhIIFw70A/wByrLs5R+Tp/gM+idnKPydP8Bn0QVMWzqRsYj68TYWxGq4jbDYk4szw/wDyPisTsykwkfiD7nV3WxflpxZZjl4kaK47OUfk6f4DPonZyj8nT/AZ9EFQ/ZtKQQdpSZ2zFWBp4WPNbW0lKAB19xsXn/ihnjaG5552Ay9SSrLs5R+Tp/gM+idnKPydP8Bn0QVNNs6kb3q9z82m7qvPhDRydkDhvYeJ8V4dm0trfiDtMNxVDT99fVW/Zyj8nT/AZ9E7OUfk6f4DPogh0MdLFKZRW4r4uB1SC1uI3sG3ytkB7ParT8Wp/MRfFZ9VH7OUfk6f4DPonZyj8nT/AAGfRBI/FqfzEXxWfVPxan8xF8Vn1Ufs5R+Tp/gM+idnKPydP8Bn0QS4K+J5wslY462a9pNvYCpKg0mx6eJ2KKniY61sTI2tNjyuApyAiIgLRW1bImOkldhYwXcfAewan0W9UfSbvUuO266zHvL6dyTc/wD37r9bIKXpJt6SGDrFU+SnjcQ2KmhaHVE7zo0uNw1xtfC3Qau5D5J0m6dVcEgY/ZYhJzaKqSome5p0OIvaD+gX0rpyH/jOyb9wNri30lbATf2izf2XJ9FulVBNWbOpnzSz7nrEnWarU1Mw4Yxf+UcVr88NkGvov0tqN7Cyr2dUUzZntjbUQPnja1zyGtJilLmuFyNfHmvrPXpqZzW1ThJC4hoqA0NMbibNbMwZWJIAe2wucwNVD/iPBVuo3OoJnRztczdtDo2iQue0YXGUW0JIzGYCkbOpHM2cW7RldITC51Q6XBkC2728AAwjMIOhVP1yruL0otvQ3KQf5Gd5MyOLTh9qkdHjJ1WDff5m6ix31x4Be/rdbdpVzYWhzw44nNYA1pcSXegQV7K+sJA6qAN6GuJcBaKzSZBnnmXC3oF7DV1hw4qZubwHcYGGMllyMzitd/hfDew0UKWamc6a73nFLCCMIyexziAHf0/lOGfIZai+mofTgkvqJ+KqIFucwxNLAGi+ABuh/ougtYKyrcWYqYMBkeH3cDaK4wOFnd6xzGebSsKWurHNhLqQMLg7fAyA7si1i23eBN/YqmgdC55tUS3FW61mhoMo7zTfvM4iP9spOz5qRphwOeTvJsJdc3kJbG+99Bie0WHt0zQSKfaFc5sZNGIyZGh7TI04Y8DS51wc+LEANdF0Cg7G2nHUxCWK+ElwFxbukj9lOQcP2nqmxQSPEWKaIThm6eDI4lg6sw4zaTiJxH04dStrukVS6N743Q4xJAwxGGRzoRLOIS15xgFzQcdxbQ5WIcvZotpboFsshlb14ngiDZMMkgp2lpGV2uaRnozPVRetbUwvEbZS8RSYTIyMNJdK4ROGQ/NbEA4gmxc4DKxQXEe1as1c8e5aYIQQZLW49yx4tx3ddziLYbADvclS0XTSpkwGSJlO1/E18rJHXG7gc2Mtbm17zK8jUgM0JvbrNmPqS2PfMjHC3HxkuDsOdxhte/qrIBBw0nS+oGMNjY5xEp3YY8GndE+wZKb8RewOcLBvcOoIKgxdO6t0U0hgZHuxFga5jyZn4ZBKwXLQPzYnAG+YGQcSAfpC8sg57oxtyWokmbLFu92SGtIN3DeSNxYtMsGEjW4J0Iv0SWRAREQFHr6Nk0bopG3Y8WIuR+oI0INiCNCFIRBxfSDZUskQgqmSzNYcUVZTkCeFwBAc6Pm6xsS24cCbtC+NVv8ACxocd1tOHDyE8MsDh6Frm6r9MrwhB8H6K9BGRzxS1O0Jakwua+OCnimeC9puLyOFmi49PavrRo5qog1LN1ACHdXxBzpXA3bvnNyDQRfA0m9hc2yV9ZeoC1zB2E4bYrHDfTFyv6LYiDn4mV2GMyMgLsExlDW5GYW3NiTp4/8AZIGVpbm2IOwPzLW/5+Nwa425FmE/qV0CIKV8dWD3YXgMjsbYSZg4bx1joC0m2eRHqtG7ry0kNpw7BHgDmnKY7veE25d+1vTNdCiDVTNIa3FbFYYrCwxWF7D2rN4yNlkiDhqfobUYXCSdoxRSsIjklAa6Te2waFrbvaTnf8sa3K6nZ+zzHJM8uJEpjIBc44S1mE2ucgbaDJWCICIiAiIgIiICIiAo1bQxzANlYHgG4B8fFSUQVXZuk8tH7qdm6Ty0fuq1RBVdm6Ty0fup2bpPLR+6rVEFV2bpPLR+6nZuk8tH7qtUQVXZuk8tH7qdm6Ty0fuq1RBVdm6Ty0fup2bpPLR+6rVEFV2bpPLR+6nZuk8tH7qtUQVXZuk8tH7qdm6Ty0fuq1RBVdm6Ty0fup2bpPLR+6rVEFV2bpPLR+6nZuk8tH7qtUQQaPY9PE7HFC1rrWuByU5EQEREBERAREQEWoztyOJueQ4hmfBZbweI/f8A88D+yDNc90hirTI00pNsLMNntDWvDyZDK05va5lgMOhvpe4vXTNGRcAfUhevkaMi4A+pQcnHWbWc7KnjYBkQ8tzNwb3a85WOVr6OvYgJBUbXuMcMPfhvhc2wjwt317nXFitbwXVb5uXE3PTiGfs8UEzTmHN1t3hr4e1BQ1Mu0d44RxswbyzScFt3yPevb+o2uDoCook2tgDsMWKz7tszNwMQbY4rWzmI9GNvYkrqd43PiGWuYy9vgheOZH7/AK/6IOYon7WcTvWxMzhtYA3BB3meL2cvZdYzSbV3WJjWY8I4HNj7+8s7MPtbBmM/7rqXSNGrgL5Zkar0uHM/3QcqJtrlwvHAG4hfO5wY5MWd9cOCw9ufIdaFgXAG1xc+utvReCZv9Qz0zGaDYiw3g8Rz5+GqYx4jw15+CDNF4119F6gIiICIiAsJZWtBc5wAGpJAA/UrNV+3NndYi3RIAxwvNxcERSskIt64LfqgksrYiQBKwki4AeM2+Iz0yOfoom0ZY5YXRtqGtMzHsY9r23uRhuzPMgnkucP8P43bzHKbuBEeEWEbi6Y4i0HiymIte2X7Y1PQd75WzGdjTjc9zWxvDGm9MRu2B9hlTXIdcEvJQQKvos8neR1FJEYyW4W5xwvwMa1+Fw4nXZctOG+Qvlc+y9H5t6QKimIJfw7xweI5nVdnW9OuD24BbVTR0Mmbu2tlhLYwxnFCeNke8c10lnccmJ4uctCea003QKQMY41DRK0RZBhLMUXV7G2K5J6uLn1ytbMPKHok6OeOU1McuElzi59iXO3Zc4DC7K8TrDKwtnkr3pBsiOqcwtdFjDZ2gmxN3xlotb+kuDlQydA5pCWzVLN2bX3cbml4LakOjN3GwJnbmNQHDK91K2D0FNPVMqTU48GMtZgsGmRr2yEG/wDMBD8L1Qan9EmRSxlk7OCN+MSyNaQXFt5A1rLBuVsg32qDTdF3CFrOtUjwI3ta1xBaMTBG6cEAFz2lhIvpmMQV/tfoq6Z1QRJGGz2dd0Jc9jhGyOzZA4WZZl8s8zmstn9EGCZs8zsZY1gYwF+EFpn4jjc4v4ZyLE2/tYKZvRJz3zYauIxzkseb43SRuka8tIyFyGOaczcPdpZKnobM9oxVwLgHMuTwuw0c1MHOaP5+NrjY24SpFJ/D4NEANQbQRQRgMbgu+JsjHS5HvESG2ts9VqZ/DkBuHrNmmRzntjiDA6MxzMwWDsid7Yu5tFhbVBh2N4w81jTgfvcTnXLyZ4pHF2LuC7XAYbd8A5ABX+1NlF9ZDUiZgbEMBiccnm5JJH9QDgR6qnHQE7uSF1TeOYs3o3YxERlzmtYSTZpcWkgg906XK9rOiFU9uA1bOJ7nmQREPa8xMZjALiCcUYP/AFeiCV0g2NvZjN1iFrSIW43O4oTE+S4jN7fmE4Tp3TroNezuiUVJu5DIwlkbheYtDesFsLWvaAAGgbrkLm98ytEX8P8Ad23U7ThEjWtkjL2kSSVTy5wxcTwKnI+IP9S6Ct2EJGU7C+4gv3m4sf5EkQv68eL9EHHydEfy3Q/ibLCKpbfGGu3lU2DE54z4S+NzuWcik1/RSZ5lw18bZJXtqj/7cjN5ge0A5twvY035RhSqXoK5rSx04wl8Ly5oeHflbvIBzi0XwahvNSH9CwGyRRPjbE8cOKIvkYQxjA3eF2cfBmNSCRdBY9E6YU9MyAysc2MWY9r742ucczf1OH1sreSrjaLukaBfDcuAGIai5OvouVPQ1xJkM4Dy5r8LGvbGHNnEtt2H8TbNAseZJ5qK/oC4xvhdVB7JBI52OEEieWB8L3ixAscQda17tOeaDuWyAkgEEjUX0vmLjlkslz+w+j74KiaoM+M1FzK3AAMTXflFp14Yzgzvew00XQICIiAiIgIiICKu2lLUNc3cMa4WdiBIHFlhFyRYa+P6aqC2r2hizpocJA/9Y8Ls8ybZjTkgv0VC6trxmaaO12iwkuSHOsTflYZ/os562uDnBlJGWgnCTPbE2+RItlkguibKqHSSksTv22GK5s6ww5m5t+3jY2uozq+utxUsI9TPl/L6erv2Ch02zpC5u82fTtbiOK0mI4SDoLDmB+5QXcW2YHYi2S4aHFxwus0Nvck2y7p9tjZYfj9Nct3oBBAN2uFrkDUjS7hn/wAw8VX1sDo7GKngDiSHAy6sdqLuAtck8jr6qOYJ3Fhk2fTX9ZgbaEgC3Fq/9kFvL0hpW2LpmgFocDZ2bTkCDbxy9pA5hTaSsZKC6N2IA2vnrkefoR+65l1FLu2F9BTXzD2mWzWMaeAA2sciTytdbqSatY38uhiYLOJaZQLvtloMtAP9kHToqJ1bX3I6rFbkd/7MrW9v7I6qr8N+rxYg7TeZPZh1B/lOL25BBeoqWSqrQRanjILRf822F13XHqLYc7eOuiwoauvJAlpogLi5EuYaSb8PMgeuaC9REQEREBERAREQEREBERAVZtXYcVQQ6QvuMI4XkZNditl6/wDbwCs0QUHZGm4eF92m4JkcTezRmeeTAs6fovAzFhL8JwcOM2BY4uuDrmSrxEHIbV6OU0LGubTSTOBDQBI4uOEXBJzuRhWnZuxY5JGmSmkjuwhpMslwLPabhzRbIc8+IXXaWSyCnf0Zpy1rS1xa1xcBvHZuOG988+6P7+JWp/ROncXOdvCXYyfzHavvcgDId7/Tmr5EFK3ozAHYuPFia6+9dq03HPTx8VdIiAiIgIiICIiAiIgIiICIiAiIgIiINc7iGktFyASB4kDIfqqf8ZnFgaCa9m3s5hAJtcYiRe1z+yvF5ZBURbVmIJNDM0jDYF0d3Xve1ncrc/ELQzbs+EE7OnueQdHr4ZuFtOdlfWSyCnG1prH/AAM1+QxR55tGuLLUn/pKm7OqnyNJfC6Ig2DXFpJHjwnRTLIgIiICIiAiIgIiICIiAiIgIiICIiAiIgIiICIiAiIgIiICIiAiIgIiICIiAiIgIiICIiAiIgIiICIiAiIgIiICIiAiIgIiICIiAiIgIiICIiAiIgIiICIiAiIgIiICIiAiIgIiICIiAijRzneuZyDWuv7bi39lJQEREBERAREQaqmpZG0vle1jG5lznBoA9XHIKPBtane0PjqInsOjmyNcD7CDmqH+KFK6TZ0rGQOmOOnJiY3EXtbPG5wA55ArguhsNRASaiOrxWOGXc1Z4S7JghawiIAECzMshnyQfZYpQ4BzTcEXHs/VRK/bFPC5jJ52RukxYA9wbiwDE6xPgM1pihe+GPdyOiNr5szsQbAtdoRcZFVW2aOqazeGcS4SLNFG17jicG8I8LHM+AKC7g2xTvcGMqInOOQa2RpJNibAA55An9FNuuRoaKeUkse6FzMBDpKGNpzxghrueWttA63NXuz6Woa4mapEjc7NETW2zyNx6ILJERAREQEREBERAREQQ4W/nSHPuxt9L8Rt/cKYodPffSZ5WjtxX5H+XkpiAiIgIiICIiAiIgIiICIiAiIgIiICIiAiIgIiINbYmhxcALusCfEDT/VbERAREQEREBERAREQEREBERAREQEREBERAREQEREH/9k="/>
          <p:cNvSpPr>
            <a:spLocks noChangeAspect="1" noChangeArrowheads="1"/>
          </p:cNvSpPr>
          <p:nvPr/>
        </p:nvSpPr>
        <p:spPr bwMode="auto">
          <a:xfrm>
            <a:off x="155575" y="-1828800"/>
            <a:ext cx="2686050" cy="38100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3802" name="Picture 10" descr="http://www.internet-law.ru/gosts/Data/514/51455/0.png"/>
          <p:cNvPicPr>
            <a:picLocks noChangeAspect="1" noChangeArrowheads="1"/>
          </p:cNvPicPr>
          <p:nvPr/>
        </p:nvPicPr>
        <p:blipFill>
          <a:blip r:embed="rId2" cstate="print"/>
          <a:srcRect b="34062"/>
          <a:stretch>
            <a:fillRect/>
          </a:stretch>
        </p:blipFill>
        <p:spPr bwMode="auto">
          <a:xfrm>
            <a:off x="1763688" y="980727"/>
            <a:ext cx="6296070" cy="5877273"/>
          </a:xfrm>
          <a:prstGeom prst="rect">
            <a:avLst/>
          </a:prstGeom>
          <a:noFill/>
        </p:spPr>
      </p:pic>
      <p:sp>
        <p:nvSpPr>
          <p:cNvPr id="10" name="Прямоугольник 9"/>
          <p:cNvSpPr/>
          <p:nvPr/>
        </p:nvSpPr>
        <p:spPr>
          <a:xfrm>
            <a:off x="323528" y="116632"/>
            <a:ext cx="8820472" cy="754053"/>
          </a:xfrm>
          <a:prstGeom prst="rect">
            <a:avLst/>
          </a:prstGeom>
        </p:spPr>
        <p:txBody>
          <a:bodyPr wrap="square">
            <a:spAutoFit/>
          </a:bodyPr>
          <a:lstStyle/>
          <a:p>
            <a:pPr algn="ctr"/>
            <a:r>
              <a:rPr lang="ru-RU"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Требования</a:t>
            </a:r>
            <a:r>
              <a:rPr lang="ru-RU"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ru-RU"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к ОС</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Принципы сертификации:</a:t>
            </a:r>
            <a:endParaRPr lang="ru-RU" dirty="0"/>
          </a:p>
        </p:txBody>
      </p:sp>
      <p:sp>
        <p:nvSpPr>
          <p:cNvPr id="3" name="Содержимое 2"/>
          <p:cNvSpPr>
            <a:spLocks noGrp="1"/>
          </p:cNvSpPr>
          <p:nvPr>
            <p:ph sz="quarter" idx="1"/>
          </p:nvPr>
        </p:nvSpPr>
        <p:spPr/>
        <p:txBody>
          <a:bodyPr/>
          <a:lstStyle/>
          <a:p>
            <a:r>
              <a:rPr lang="ru-RU" dirty="0" smtClean="0"/>
              <a:t>Беспристрастность</a:t>
            </a:r>
          </a:p>
          <a:p>
            <a:r>
              <a:rPr lang="ru-RU" dirty="0" smtClean="0"/>
              <a:t>Компетентность</a:t>
            </a:r>
          </a:p>
          <a:p>
            <a:r>
              <a:rPr lang="ru-RU" dirty="0" smtClean="0"/>
              <a:t>Конкретность</a:t>
            </a:r>
            <a:endParaRPr lang="ru-RU" dirty="0" smtClean="0"/>
          </a:p>
          <a:p>
            <a:r>
              <a:rPr lang="ru-RU" dirty="0" smtClean="0"/>
              <a:t>Ответственность</a:t>
            </a:r>
          </a:p>
          <a:p>
            <a:r>
              <a:rPr lang="ru-RU" dirty="0" smtClean="0"/>
              <a:t>Конфиденциальность</a:t>
            </a:r>
          </a:p>
          <a:p>
            <a:r>
              <a:rPr lang="ru-RU" dirty="0" err="1" smtClean="0"/>
              <a:t>Аппеляция</a:t>
            </a:r>
            <a:endParaRPr lang="ru-RU"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357166"/>
            <a:ext cx="7772400" cy="1470025"/>
          </a:xfrm>
        </p:spPr>
        <p:txBody>
          <a:bodyPr/>
          <a:lstStyle/>
          <a:p>
            <a:r>
              <a:rPr lang="ru-RU" dirty="0" smtClean="0"/>
              <a:t>Бухгалтер</a:t>
            </a:r>
            <a:endParaRPr lang="ru-RU" dirty="0"/>
          </a:p>
        </p:txBody>
      </p:sp>
      <p:sp>
        <p:nvSpPr>
          <p:cNvPr id="3" name="Подзаголовок 2"/>
          <p:cNvSpPr>
            <a:spLocks noGrp="1"/>
          </p:cNvSpPr>
          <p:nvPr>
            <p:ph type="subTitle" idx="1"/>
          </p:nvPr>
        </p:nvSpPr>
        <p:spPr>
          <a:xfrm>
            <a:off x="785786" y="2071678"/>
            <a:ext cx="8358214" cy="3445554"/>
          </a:xfrm>
        </p:spPr>
        <p:txBody>
          <a:bodyPr>
            <a:normAutofit/>
          </a:bodyPr>
          <a:lstStyle/>
          <a:p>
            <a:r>
              <a:rPr lang="ru-RU" sz="3600" b="1" dirty="0" smtClean="0"/>
              <a:t>С 7 февраля 2015 года вступает в силу приказ Минтруда России </a:t>
            </a:r>
            <a:r>
              <a:rPr lang="ru-RU" sz="3600" b="1" dirty="0" smtClean="0">
                <a:hlinkClick r:id="rId2"/>
              </a:rPr>
              <a:t>от 22.12.14 № 1061н</a:t>
            </a:r>
            <a:r>
              <a:rPr lang="ru-RU" sz="3600" b="1" dirty="0" smtClean="0"/>
              <a:t> «Об утверждении профессионального стандарта “Бухгалтер”». </a:t>
            </a:r>
            <a:endParaRPr lang="ru-RU"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215106"/>
          </a:xfrm>
        </p:spPr>
        <p:txBody>
          <a:bodyPr>
            <a:normAutofit fontScale="92500" lnSpcReduction="10000"/>
          </a:bodyPr>
          <a:lstStyle/>
          <a:p>
            <a:r>
              <a:rPr lang="ru-RU" dirty="0" smtClean="0"/>
              <a:t>В самом начале стандарта раскрывается основная цель профессиональной деятельности бухгалтера:</a:t>
            </a:r>
            <a:r>
              <a:rPr lang="ru-RU" b="1" dirty="0" smtClean="0"/>
              <a:t>«формирование документированной систематизированной информации об объектах бухгалтерского учета в соответствии с законодательством РФ и составление на ее основе бухгалтерской (финансовой) отчетности, раскрывающей информацию о финансовом положении экономического субъекта на отчетную дату, финансовом результате и движении денежных средств за отчетный период, необходимую пользователям этой отчетности для принятия экономических решений».</a:t>
            </a:r>
            <a:endParaRPr lang="ru-RU"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376</Words>
  <Application>Microsoft Office PowerPoint</Application>
  <PresentationFormat>Экран (4:3)</PresentationFormat>
  <Paragraphs>92</Paragraphs>
  <Slides>23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Президент Российской Федерации Владимир Путин:</vt:lpstr>
      <vt:lpstr>Слайд 2</vt:lpstr>
      <vt:lpstr>Слайд 3</vt:lpstr>
      <vt:lpstr>Национальный совет при Президенте Российской Федерации по профессиональным квалификациям</vt:lpstr>
      <vt:lpstr>Слайд 5</vt:lpstr>
      <vt:lpstr>Слайд 6</vt:lpstr>
      <vt:lpstr>Принципы сертификации:</vt:lpstr>
      <vt:lpstr>Бухгалтер</vt:lpstr>
      <vt:lpstr>Слайд 9</vt:lpstr>
      <vt:lpstr> Обобщенные трудовые функции: </vt:lpstr>
      <vt:lpstr>Ведение бухгалтерского учета</vt:lpstr>
      <vt:lpstr>Аудитор</vt:lpstr>
      <vt:lpstr>Слайд 13</vt:lpstr>
      <vt:lpstr>Применение профессионального стандарта работодателями</vt:lpstr>
      <vt:lpstr>Слайд 15</vt:lpstr>
      <vt:lpstr>Слайд 16</vt:lpstr>
      <vt:lpstr>Слайд 17</vt:lpstr>
      <vt:lpstr>Слайд 18</vt:lpstr>
      <vt:lpstr>Что дают профстандарт и сертификация квалификаций</vt:lpstr>
      <vt:lpstr>Слайд 20</vt:lpstr>
      <vt:lpstr>Слайд 21</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Бухгалтер</dc:title>
  <dc:creator>Admin</dc:creator>
  <cp:lastModifiedBy>PC08</cp:lastModifiedBy>
  <cp:revision>19</cp:revision>
  <dcterms:created xsi:type="dcterms:W3CDTF">2016-04-24T06:27:59Z</dcterms:created>
  <dcterms:modified xsi:type="dcterms:W3CDTF">2016-04-28T08:29:12Z</dcterms:modified>
</cp:coreProperties>
</file>